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sldIdLst>
    <p:sldId id="300" r:id="rId2"/>
  </p:sldIdLst>
  <p:sldSz cx="493776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B0604020202020204" charset="0"/>
      <p:regular r:id="rId10"/>
      <p:bold r:id="rId11"/>
      <p:italic r:id="rId12"/>
      <p:boldItalic r:id="rId13"/>
    </p:embeddedFont>
    <p:embeddedFont>
      <p:font typeface="Lato Black" panose="020B0604020202020204" charset="0"/>
      <p:bold r:id="rId14"/>
      <p:italic r:id="rId15"/>
      <p:boldItalic r:id="rId16"/>
    </p:embeddedFont>
    <p:embeddedFont>
      <p:font typeface="Lato Medium" panose="020B0604020202020204"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E8"/>
    <a:srgbClr val="FEFAEE"/>
    <a:srgbClr val="F2ECF6"/>
    <a:srgbClr val="F5C944"/>
    <a:srgbClr val="F25C05"/>
    <a:srgbClr val="F58544"/>
    <a:srgbClr val="7787A9"/>
    <a:srgbClr val="BFBFBF"/>
    <a:srgbClr val="736565"/>
    <a:srgbClr val="083A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56" autoAdjust="0"/>
    <p:restoredTop sz="90319" autoAdjust="0"/>
  </p:normalViewPr>
  <p:slideViewPr>
    <p:cSldViewPr snapToGrid="0" showGuides="1">
      <p:cViewPr>
        <p:scale>
          <a:sx n="33" d="100"/>
          <a:sy n="33" d="100"/>
        </p:scale>
        <p:origin x="-2088" y="-269"/>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tableStyles" Target="tableStyle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9/18/2020</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3882811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9/18/2020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9/18/2020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9/18/2020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9/18/2020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9/18/2020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9/18/2020</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83A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D78D9A4-6C0C-4271-9624-FB95060D8068}"/>
              </a:ext>
            </a:extLst>
          </p:cNvPr>
          <p:cNvSpPr/>
          <p:nvPr/>
        </p:nvSpPr>
        <p:spPr>
          <a:xfrm>
            <a:off x="0" y="0"/>
            <a:ext cx="49460011" cy="3650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36280547" y="41031"/>
            <a:ext cx="13179465"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3200" b="1" dirty="0">
                <a:latin typeface="Lato Black" panose="020F0A02020204030203" pitchFamily="34" charset="0"/>
                <a:cs typeface="Arial" panose="020B0604020202020204" pitchFamily="34" charset="0"/>
              </a:rPr>
              <a:t>INTRO</a:t>
            </a:r>
          </a:p>
          <a:p>
            <a:pPr marL="571500" indent="-571500">
              <a:lnSpc>
                <a:spcPct val="120000"/>
              </a:lnSpc>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Tree restoration has the largest global potential to mitigate the effects of climate change through photosynthetic carbon (C) capture and storage</a:t>
            </a:r>
            <a:r>
              <a:rPr lang="en-US" sz="2400" baseline="30000" dirty="0">
                <a:effectLst/>
                <a:latin typeface="Calibri" panose="020F0502020204030204" pitchFamily="34" charset="0"/>
                <a:ea typeface="Calibri" panose="020F0502020204030204" pitchFamily="34" charset="0"/>
                <a:cs typeface="Times New Roman" panose="02020603050405020304" pitchFamily="18" charset="0"/>
              </a:rPr>
              <a:t>1</a:t>
            </a:r>
            <a:r>
              <a:rPr lang="en-US" sz="2400" dirty="0">
                <a:effectLst/>
                <a:latin typeface="Calibri" panose="020F0502020204030204" pitchFamily="34" charset="0"/>
                <a:ea typeface="Calibri" panose="020F0502020204030204" pitchFamily="34" charset="0"/>
                <a:cs typeface="Times New Roman" panose="02020603050405020304" pitchFamily="18" charset="0"/>
              </a:rPr>
              <a:t>. The magnitudes of tree C uptake and mortality rates – which control C storage – vary across species as well as climatic and edaphic conditions</a:t>
            </a:r>
            <a:r>
              <a:rPr lang="en-US" sz="2400" baseline="30000" dirty="0">
                <a:effectLst/>
                <a:latin typeface="Calibri" panose="020F0502020204030204" pitchFamily="34" charset="0"/>
                <a:ea typeface="Calibri" panose="020F0502020204030204" pitchFamily="34" charset="0"/>
                <a:cs typeface="Times New Roman" panose="02020603050405020304" pitchFamily="18" charset="0"/>
              </a:rPr>
              <a:t>2,3</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3986501" y="4503176"/>
            <a:ext cx="21995970" cy="12484959"/>
          </a:xfrm>
        </p:spPr>
        <p:txBody>
          <a:bodyPr anchor="t">
            <a:noAutofit/>
          </a:bodyPr>
          <a:lstStyle/>
          <a:p>
            <a:pPr algn="just">
              <a:lnSpc>
                <a:spcPct val="150000"/>
              </a:lnSpc>
            </a:pPr>
            <a:r>
              <a:rPr lang="en-US" sz="8000" dirty="0">
                <a:solidFill>
                  <a:schemeClr val="bg1"/>
                </a:solidFill>
                <a:latin typeface="Lato" panose="020B0604020202020204" charset="0"/>
                <a:ea typeface="Roboto" panose="02000000000000000000" pitchFamily="2" charset="0"/>
                <a:cs typeface="Arial" panose="020B0604020202020204" pitchFamily="34" charset="0"/>
              </a:rPr>
              <a:t>After 80 years of growth, stands dominated by </a:t>
            </a:r>
            <a:r>
              <a:rPr lang="en-US" sz="8000" b="1" dirty="0">
                <a:solidFill>
                  <a:schemeClr val="bg1"/>
                </a:solidFill>
                <a:latin typeface="Lato Black" panose="020F0A02020204030203" pitchFamily="34" charset="0"/>
                <a:ea typeface="Roboto" panose="02000000000000000000" pitchFamily="2" charset="0"/>
                <a:cs typeface="Arial" panose="020B0604020202020204" pitchFamily="34" charset="0"/>
              </a:rPr>
              <a:t>longleaf pine </a:t>
            </a:r>
            <a:r>
              <a:rPr lang="en-US" sz="8000" dirty="0">
                <a:solidFill>
                  <a:schemeClr val="bg1"/>
                </a:solidFill>
                <a:latin typeface="Lato" panose="020B0604020202020204" charset="0"/>
                <a:cs typeface="Arial" panose="020B0604020202020204" pitchFamily="34" charset="0"/>
              </a:rPr>
              <a:t>sequestered </a:t>
            </a:r>
            <a:r>
              <a:rPr lang="en-US" sz="8000" b="1" dirty="0">
                <a:solidFill>
                  <a:schemeClr val="bg1"/>
                </a:solidFill>
                <a:latin typeface="Lato Black" panose="020B0604020202020204" charset="0"/>
                <a:cs typeface="Arial" panose="020B0604020202020204" pitchFamily="34" charset="0"/>
              </a:rPr>
              <a:t>3 to 5</a:t>
            </a:r>
            <a:r>
              <a:rPr lang="en-US" sz="8000" b="1" dirty="0">
                <a:solidFill>
                  <a:schemeClr val="bg1"/>
                </a:solidFill>
                <a:latin typeface="Lato Black" panose="020F0A02020204030203" pitchFamily="34" charset="0"/>
                <a:ea typeface="Roboto" panose="02000000000000000000" pitchFamily="2" charset="0"/>
                <a:cs typeface="Arial" panose="020B0604020202020204" pitchFamily="34" charset="0"/>
              </a:rPr>
              <a:t> times </a:t>
            </a:r>
            <a:r>
              <a:rPr lang="en-US" sz="8000" dirty="0">
                <a:solidFill>
                  <a:schemeClr val="bg1"/>
                </a:solidFill>
                <a:latin typeface="Lato" panose="020B0604020202020204" charset="0"/>
                <a:cs typeface="Arial" panose="020B0604020202020204" pitchFamily="34" charset="0"/>
              </a:rPr>
              <a:t>the amount of C compared to stands dominated by </a:t>
            </a:r>
            <a:r>
              <a:rPr lang="en-US" sz="8000" b="1" dirty="0">
                <a:solidFill>
                  <a:schemeClr val="bg1"/>
                </a:solidFill>
                <a:latin typeface="Lato Black" panose="020F0A02020204030203" pitchFamily="34" charset="0"/>
                <a:cs typeface="Arial" panose="020B0604020202020204" pitchFamily="34" charset="0"/>
              </a:rPr>
              <a:t>loblolly pine </a:t>
            </a:r>
            <a:r>
              <a:rPr lang="en-US" sz="8000" dirty="0">
                <a:solidFill>
                  <a:schemeClr val="bg1"/>
                </a:solidFill>
                <a:latin typeface="Lato" panose="020B0604020202020204" charset="0"/>
                <a:cs typeface="Arial" panose="020B0604020202020204" pitchFamily="34" charset="0"/>
              </a:rPr>
              <a:t>and</a:t>
            </a:r>
            <a:r>
              <a:rPr lang="en-US" sz="8000" b="1" dirty="0">
                <a:solidFill>
                  <a:schemeClr val="bg1"/>
                </a:solidFill>
                <a:latin typeface="Lato" panose="020B0604020202020204" charset="0"/>
                <a:ea typeface="Roboto" panose="02000000000000000000" pitchFamily="2" charset="0"/>
                <a:cs typeface="Arial" panose="020B0604020202020204" pitchFamily="34" charset="0"/>
              </a:rPr>
              <a:t> </a:t>
            </a:r>
            <a:r>
              <a:rPr lang="en-US" sz="8000" b="1" dirty="0">
                <a:solidFill>
                  <a:schemeClr val="bg1"/>
                </a:solidFill>
                <a:latin typeface="Lato Black" panose="020B0604020202020204" charset="0"/>
                <a:ea typeface="Roboto" panose="02000000000000000000" pitchFamily="2" charset="0"/>
                <a:cs typeface="Arial" panose="020B0604020202020204" pitchFamily="34" charset="0"/>
              </a:rPr>
              <a:t>over 2 times </a:t>
            </a:r>
            <a:r>
              <a:rPr lang="en-US" sz="8000" dirty="0">
                <a:solidFill>
                  <a:schemeClr val="bg1"/>
                </a:solidFill>
                <a:latin typeface="Lato" panose="020B0604020202020204" charset="0"/>
                <a:cs typeface="Arial" panose="020B0604020202020204" pitchFamily="34" charset="0"/>
              </a:rPr>
              <a:t>the amount of C as stands dominated by </a:t>
            </a:r>
            <a:r>
              <a:rPr lang="en-US" sz="8000" b="1" dirty="0">
                <a:solidFill>
                  <a:schemeClr val="bg1"/>
                </a:solidFill>
                <a:latin typeface="Lato Black" panose="020B0604020202020204" charset="0"/>
                <a:cs typeface="Arial" panose="020B0604020202020204" pitchFamily="34" charset="0"/>
              </a:rPr>
              <a:t>slash pine</a:t>
            </a:r>
            <a:r>
              <a:rPr lang="en-US" sz="8000" b="1" dirty="0">
                <a:solidFill>
                  <a:schemeClr val="bg1"/>
                </a:solidFill>
                <a:latin typeface="Lato" panose="020F0502020204030203" pitchFamily="34" charset="0"/>
                <a:cs typeface="Arial" panose="020B0604020202020204" pitchFamily="34" charset="0"/>
              </a:rPr>
              <a:t>.</a:t>
            </a:r>
            <a:endParaRPr lang="en-US" sz="9600"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B0C5B857-0E51-4898-BAEF-B471D5E63813}"/>
              </a:ext>
            </a:extLst>
          </p:cNvPr>
          <p:cNvSpPr/>
          <p:nvPr/>
        </p:nvSpPr>
        <p:spPr>
          <a:xfrm>
            <a:off x="0" y="0"/>
            <a:ext cx="13730874" cy="329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latin typeface="Lato" panose="020F0502020204030203" pitchFamily="34" charset="0"/>
                <a:cs typeface="Lato" panose="020F0502020204030203" pitchFamily="34" charset="0"/>
              </a:rPr>
              <a:t>Non-Cognitive Predictors of Student Success:</a:t>
            </a:r>
            <a:br>
              <a:rPr lang="en-US" i="1" dirty="0">
                <a:latin typeface="Lato" panose="020F0502020204030203" pitchFamily="34" charset="0"/>
                <a:cs typeface="Lato" panose="020F0502020204030203" pitchFamily="34" charset="0"/>
              </a:rPr>
            </a:br>
            <a:r>
              <a:rPr lang="en-US" i="1" dirty="0">
                <a:latin typeface="Lato" panose="020F0502020204030203" pitchFamily="34" charset="0"/>
                <a:cs typeface="Lato" panose="020F0502020204030203" pitchFamily="34" charset="0"/>
              </a:rPr>
              <a:t>A Predictive Validity Comparison Between Domestic and International Students</a:t>
            </a:r>
          </a:p>
        </p:txBody>
      </p:sp>
      <p:sp>
        <p:nvSpPr>
          <p:cNvPr id="17" name="Rectangle 16">
            <a:extLst>
              <a:ext uri="{FF2B5EF4-FFF2-40B4-BE49-F238E27FC236}">
                <a16:creationId xmlns:a16="http://schemas.microsoft.com/office/drawing/2014/main" id="{ECD43CEB-C90D-4A47-A364-C09E4478D4EC}"/>
              </a:ext>
            </a:extLst>
          </p:cNvPr>
          <p:cNvSpPr/>
          <p:nvPr/>
        </p:nvSpPr>
        <p:spPr>
          <a:xfrm>
            <a:off x="0" y="0"/>
            <a:ext cx="49460011" cy="3634232"/>
          </a:xfrm>
          <a:prstGeom prst="rect">
            <a:avLst/>
          </a:prstGeom>
          <a:solidFill>
            <a:srgbClr val="A6432D"/>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i="1" dirty="0">
              <a:latin typeface="Lato" panose="020F0502020204030203" pitchFamily="34" charset="0"/>
              <a:cs typeface="Lato" panose="020F0502020204030203" pitchFamily="34" charset="0"/>
            </a:endParaRPr>
          </a:p>
        </p:txBody>
      </p:sp>
      <p:sp>
        <p:nvSpPr>
          <p:cNvPr id="3" name="TextBox 2">
            <a:extLst>
              <a:ext uri="{FF2B5EF4-FFF2-40B4-BE49-F238E27FC236}">
                <a16:creationId xmlns:a16="http://schemas.microsoft.com/office/drawing/2014/main" id="{8E35B311-3C19-412C-ADE6-EB2E4158F366}"/>
              </a:ext>
            </a:extLst>
          </p:cNvPr>
          <p:cNvSpPr txBox="1"/>
          <p:nvPr/>
        </p:nvSpPr>
        <p:spPr>
          <a:xfrm>
            <a:off x="117105" y="4839858"/>
            <a:ext cx="13495254" cy="30177364"/>
          </a:xfrm>
          <a:prstGeom prst="rect">
            <a:avLst/>
          </a:prstGeom>
          <a:noFill/>
        </p:spPr>
        <p:txBody>
          <a:bodyPr wrap="square" rtlCol="0">
            <a:spAutoFit/>
          </a:bodyPr>
          <a:lstStyle/>
          <a:p>
            <a:pPr algn="just">
              <a:lnSpc>
                <a:spcPct val="120000"/>
              </a:lnSpc>
            </a:pPr>
            <a:r>
              <a:rPr lang="en-US" sz="5400" b="1" dirty="0">
                <a:latin typeface="Lato" panose="020B0604020202020204" charset="0"/>
                <a:cs typeface="Arial" panose="020B0604020202020204" pitchFamily="34" charset="0"/>
              </a:rPr>
              <a:t>Intro</a:t>
            </a:r>
            <a:endParaRPr lang="en-US" sz="3200" dirty="0">
              <a:latin typeface="Lato" panose="020B0604020202020204" charset="0"/>
              <a:cs typeface="Arial" panose="020B0604020202020204" pitchFamily="34" charset="0"/>
            </a:endParaRPr>
          </a:p>
          <a:p>
            <a:pPr algn="just">
              <a:lnSpc>
                <a:spcPct val="120000"/>
              </a:lnSpc>
            </a:pPr>
            <a:r>
              <a:rPr lang="en-US" sz="3200" dirty="0">
                <a:latin typeface="Lato" panose="020B0604020202020204" charset="0"/>
                <a:cs typeface="Arial" panose="020B0604020202020204" pitchFamily="34" charset="0"/>
              </a:rPr>
              <a:t>Over the past two centuries the rising atmospheric CO₂ concentrations have contributed to changing climatic conditions. This has prompted the development of local and global mitigation plans, like the Bonn Challenge, that use natural ecosystem processes (i.e. photosynthetic carbon capture and storage by trees) to offset the rising atmospheric CO₂.  Reforestation, avoided forest conversion, and forest management have some of the largest mitigation potential on a global scale due to the wide geographic range of forest biomes and their relatively fast rate of C capture</a:t>
            </a:r>
            <a:r>
              <a:rPr lang="en-US" sz="3200" baseline="30000" dirty="0">
                <a:latin typeface="Lato" panose="020B0604020202020204" charset="0"/>
                <a:cs typeface="Arial" panose="020B0604020202020204" pitchFamily="34" charset="0"/>
              </a:rPr>
              <a:t>1</a:t>
            </a:r>
            <a:r>
              <a:rPr lang="en-US" sz="3200" dirty="0">
                <a:latin typeface="Lato" panose="020B0604020202020204" charset="0"/>
                <a:cs typeface="Arial" panose="020B0604020202020204" pitchFamily="34" charset="0"/>
              </a:rPr>
              <a:t>. The magnitudes of tree C uptake and mortality rates – which control C storage – vary across species as well as climatic and edaphic conditions.</a:t>
            </a:r>
            <a:r>
              <a:rPr lang="en-US" sz="3200" baseline="30000" dirty="0">
                <a:latin typeface="Lato" panose="020B0604020202020204" charset="0"/>
                <a:cs typeface="Arial" panose="020B0604020202020204" pitchFamily="34" charset="0"/>
              </a:rPr>
              <a:t>2,3 </a:t>
            </a:r>
            <a:r>
              <a:rPr lang="en-US" sz="3200" dirty="0">
                <a:latin typeface="Lato" panose="020B0604020202020204" charset="0"/>
                <a:cs typeface="Arial" panose="020B0604020202020204" pitchFamily="34" charset="0"/>
              </a:rPr>
              <a:t>Thus selecting a species to be restored in a given area requires careful evaluation of its C uptake and storage potential under given environmental conditions. </a:t>
            </a:r>
          </a:p>
          <a:p>
            <a:pPr algn="just">
              <a:lnSpc>
                <a:spcPct val="120000"/>
              </a:lnSpc>
              <a:spcBef>
                <a:spcPts val="3000"/>
              </a:spcBef>
            </a:pPr>
            <a:r>
              <a:rPr lang="en-US" sz="5400" b="1" dirty="0">
                <a:latin typeface="Lato" panose="020B0604020202020204" charset="0"/>
                <a:cs typeface="Arial" panose="020B0604020202020204" pitchFamily="34" charset="0"/>
              </a:rPr>
              <a:t>Methods</a:t>
            </a:r>
          </a:p>
          <a:p>
            <a:pPr algn="just">
              <a:lnSpc>
                <a:spcPct val="120000"/>
              </a:lnSpc>
            </a:pPr>
            <a:r>
              <a:rPr lang="en-US" sz="3600" b="1" dirty="0">
                <a:latin typeface="Lato" panose="020F0502020204030203" pitchFamily="34" charset="0"/>
                <a:cs typeface="Arial" panose="020B0604020202020204" pitchFamily="34" charset="0"/>
              </a:rPr>
              <a:t>								</a:t>
            </a:r>
          </a:p>
          <a:p>
            <a:pPr algn="just">
              <a:lnSpc>
                <a:spcPct val="120000"/>
              </a:lnSpc>
            </a:pPr>
            <a:endParaRPr lang="en-US" sz="3600" b="1" dirty="0">
              <a:latin typeface="Lato" panose="020F0502020204030203" pitchFamily="34" charset="0"/>
              <a:cs typeface="Arial" panose="020B0604020202020204" pitchFamily="34" charset="0"/>
            </a:endParaRPr>
          </a:p>
          <a:p>
            <a:pPr algn="just">
              <a:lnSpc>
                <a:spcPct val="120000"/>
              </a:lnSpc>
            </a:pPr>
            <a:endParaRPr lang="en-US" sz="3600" b="1" dirty="0">
              <a:latin typeface="Lato" panose="020F05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pPr>
            <a:endParaRPr lang="en-US" sz="3600" b="1" dirty="0">
              <a:latin typeface="Lato Black" panose="020F0A02020204030203" pitchFamily="34" charset="0"/>
              <a:cs typeface="Arial" panose="020B0604020202020204" pitchFamily="34" charset="0"/>
            </a:endParaRPr>
          </a:p>
          <a:p>
            <a:pPr algn="just">
              <a:lnSpc>
                <a:spcPct val="120000"/>
              </a:lnSpc>
              <a:spcBef>
                <a:spcPts val="2400"/>
              </a:spcBef>
            </a:pPr>
            <a:endParaRPr lang="en-US" sz="5400" b="1" dirty="0">
              <a:latin typeface="Lato" panose="020B0604020202020204" charset="0"/>
              <a:cs typeface="Arial" panose="020B0604020202020204" pitchFamily="34" charset="0"/>
            </a:endParaRPr>
          </a:p>
          <a:p>
            <a:pPr algn="just">
              <a:lnSpc>
                <a:spcPct val="120000"/>
              </a:lnSpc>
              <a:spcBef>
                <a:spcPts val="3600"/>
              </a:spcBef>
            </a:pPr>
            <a:r>
              <a:rPr lang="en-US" sz="5400" b="1" dirty="0">
                <a:latin typeface="Lato" panose="020B0604020202020204" charset="0"/>
                <a:cs typeface="Arial" panose="020B0604020202020204" pitchFamily="34" charset="0"/>
              </a:rPr>
              <a:t>Results</a:t>
            </a:r>
          </a:p>
          <a:p>
            <a:pPr algn="just">
              <a:lnSpc>
                <a:spcPct val="120000"/>
              </a:lnSpc>
            </a:pPr>
            <a:endParaRPr lang="en-US" sz="3600" dirty="0">
              <a:latin typeface="Lato" panose="020F0502020204030203" pitchFamily="34" charset="0"/>
              <a:cs typeface="Arial" panose="020B0604020202020204" pitchFamily="34" charset="0"/>
            </a:endParaRPr>
          </a:p>
          <a:p>
            <a:pPr algn="just">
              <a:lnSpc>
                <a:spcPct val="120000"/>
              </a:lnSpc>
            </a:pPr>
            <a:endParaRPr lang="en-US" sz="3600" dirty="0">
              <a:latin typeface="Lato" panose="020F0502020204030203" pitchFamily="34" charset="0"/>
              <a:cs typeface="Arial" panose="020B0604020202020204" pitchFamily="34" charset="0"/>
            </a:endParaRPr>
          </a:p>
          <a:p>
            <a:pPr algn="just">
              <a:lnSpc>
                <a:spcPct val="120000"/>
              </a:lnSpc>
            </a:pPr>
            <a:endParaRPr lang="en-US" sz="3600" dirty="0">
              <a:latin typeface="Lato" panose="020F05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endParaRPr lang="en-US" sz="2800" b="1" i="0" u="none" strike="noStrike" baseline="0" dirty="0">
              <a:latin typeface="Lato" panose="020B0604020202020204" charset="0"/>
            </a:endParaRPr>
          </a:p>
          <a:p>
            <a:pPr algn="just"/>
            <a:r>
              <a:rPr lang="en-US" sz="2800" b="1" i="0" u="none" strike="noStrike" baseline="0" dirty="0">
                <a:latin typeface="Lato" panose="020B0604020202020204" charset="0"/>
              </a:rPr>
              <a:t>F I G U R E 1 </a:t>
            </a:r>
            <a:r>
              <a:rPr lang="en-US" sz="2800" b="0" i="0" u="none" strike="noStrike" baseline="0" dirty="0">
                <a:latin typeface="Lato" panose="020B0604020202020204" charset="0"/>
              </a:rPr>
              <a:t>Observed versus simulated average diameter at breast height (DBH, in) across 60 forest plots, with 20 plots per species (R</a:t>
            </a:r>
            <a:r>
              <a:rPr lang="en-US" sz="2800" b="0" i="0" u="none" strike="noStrike" baseline="30000" dirty="0">
                <a:latin typeface="Lato" panose="020B0604020202020204" charset="0"/>
              </a:rPr>
              <a:t>2</a:t>
            </a:r>
            <a:r>
              <a:rPr lang="en-US" sz="2800" b="0" i="0" u="none" strike="noStrike" dirty="0">
                <a:latin typeface="Lato" panose="020B0604020202020204" charset="0"/>
              </a:rPr>
              <a:t>=0.67)</a:t>
            </a:r>
            <a:r>
              <a:rPr lang="en-US" sz="2800" b="0" i="0" u="none" strike="noStrike" baseline="0" dirty="0">
                <a:latin typeface="Lato" panose="020B0604020202020204" charset="0"/>
              </a:rPr>
              <a:t>. Three species were selected for the analysis: </a:t>
            </a:r>
            <a:r>
              <a:rPr lang="en-US" sz="2800" dirty="0">
                <a:latin typeface="Lato" panose="020B0604020202020204" charset="0"/>
              </a:rPr>
              <a:t>slash pine</a:t>
            </a:r>
            <a:r>
              <a:rPr lang="en-US" sz="2800" i="1" dirty="0">
                <a:latin typeface="Lato" panose="020B0604020202020204" charset="0"/>
              </a:rPr>
              <a:t> (</a:t>
            </a:r>
            <a:r>
              <a:rPr lang="en-US" sz="2800" b="0" i="1" u="none" strike="noStrike" baseline="0" dirty="0">
                <a:latin typeface="Lato" panose="020B0604020202020204" charset="0"/>
              </a:rPr>
              <a:t>Pinus </a:t>
            </a:r>
            <a:r>
              <a:rPr lang="en-US" sz="2800" b="0" i="1" u="none" strike="noStrike" baseline="0" dirty="0" err="1">
                <a:latin typeface="Lato" panose="020B0604020202020204" charset="0"/>
              </a:rPr>
              <a:t>elliottii</a:t>
            </a:r>
            <a:r>
              <a:rPr lang="en-US" sz="2800" b="0" i="1" u="none" strike="noStrike" baseline="0" dirty="0">
                <a:latin typeface="Lato" panose="020B0604020202020204" charset="0"/>
              </a:rPr>
              <a:t>), </a:t>
            </a:r>
            <a:r>
              <a:rPr lang="en-US" sz="2800" b="0" u="none" strike="noStrike" baseline="0" dirty="0">
                <a:latin typeface="Lato" panose="020B0604020202020204" charset="0"/>
              </a:rPr>
              <a:t>loblolly pine </a:t>
            </a:r>
            <a:r>
              <a:rPr lang="en-US" sz="2800" b="0" i="1" u="none" strike="noStrike" baseline="0" dirty="0">
                <a:latin typeface="Lato" panose="020B0604020202020204" charset="0"/>
              </a:rPr>
              <a:t>(P. </a:t>
            </a:r>
            <a:r>
              <a:rPr lang="en-US" sz="2800" b="0" i="1" u="none" strike="noStrike" baseline="0" dirty="0" err="1">
                <a:latin typeface="Lato" panose="020B0604020202020204" charset="0"/>
              </a:rPr>
              <a:t>taeda</a:t>
            </a:r>
            <a:r>
              <a:rPr lang="en-US" sz="2800" b="0" i="1" u="none" strike="noStrike" baseline="0" dirty="0">
                <a:latin typeface="Lato" panose="020B0604020202020204" charset="0"/>
              </a:rPr>
              <a:t>), </a:t>
            </a:r>
            <a:r>
              <a:rPr lang="en-US" sz="2800" b="0" u="none" strike="noStrike" baseline="0" dirty="0">
                <a:latin typeface="Lato" panose="020B0604020202020204" charset="0"/>
              </a:rPr>
              <a:t>and longleaf pine</a:t>
            </a:r>
            <a:r>
              <a:rPr lang="en-US" sz="2800" b="0" i="1" u="none" strike="noStrike" baseline="0" dirty="0">
                <a:latin typeface="Lato" panose="020B0604020202020204" charset="0"/>
              </a:rPr>
              <a:t> (P. </a:t>
            </a:r>
            <a:r>
              <a:rPr lang="en-US" sz="2800" b="0" i="1" u="none" strike="noStrike" baseline="0" dirty="0" err="1">
                <a:latin typeface="Lato" panose="020B0604020202020204" charset="0"/>
              </a:rPr>
              <a:t>palustris</a:t>
            </a:r>
            <a:r>
              <a:rPr lang="en-US" sz="2800" b="0" i="0" u="none" strike="noStrike" baseline="0" dirty="0">
                <a:latin typeface="Lato" panose="020B0604020202020204" charset="0"/>
              </a:rPr>
              <a:t>). </a:t>
            </a:r>
            <a:r>
              <a:rPr lang="en-US" sz="2800" dirty="0">
                <a:latin typeface="Lato" panose="020B0604020202020204" charset="0"/>
              </a:rPr>
              <a:t>Observed versus simulated tree above-stump biomass used to calculate tree C (Tree Carbon, g C/m</a:t>
            </a:r>
            <a:r>
              <a:rPr lang="en-US" sz="2800" baseline="30000" dirty="0">
                <a:latin typeface="Lato" panose="020B0604020202020204" charset="0"/>
              </a:rPr>
              <a:t>2</a:t>
            </a:r>
            <a:r>
              <a:rPr lang="en-US" sz="2800" dirty="0">
                <a:latin typeface="Lato" panose="020B0604020202020204" charset="0"/>
              </a:rPr>
              <a:t>) across 60 forest plots (</a:t>
            </a:r>
            <a:r>
              <a:rPr lang="en-US" sz="2800" b="0" i="0" u="none" strike="noStrike" baseline="0" dirty="0">
                <a:latin typeface="Lato" panose="020B0604020202020204" charset="0"/>
              </a:rPr>
              <a:t>R</a:t>
            </a:r>
            <a:r>
              <a:rPr lang="en-US" sz="2800" b="0" i="0" u="none" strike="noStrike" baseline="30000" dirty="0">
                <a:latin typeface="Lato" panose="020B0604020202020204" charset="0"/>
              </a:rPr>
              <a:t>2</a:t>
            </a:r>
            <a:r>
              <a:rPr lang="en-US" sz="2800" b="0" i="0" u="none" strike="noStrike" dirty="0">
                <a:latin typeface="Lato" panose="020B0604020202020204" charset="0"/>
              </a:rPr>
              <a:t>=0.23)</a:t>
            </a:r>
            <a:r>
              <a:rPr lang="en-US" sz="2800" dirty="0">
                <a:latin typeface="Lato" panose="020B0604020202020204" charset="0"/>
              </a:rPr>
              <a:t>. </a:t>
            </a:r>
            <a:r>
              <a:rPr lang="en-US" sz="2800" b="0" i="0" u="none" strike="noStrike" baseline="0" dirty="0">
                <a:latin typeface="Lato" panose="020B0604020202020204" charset="0"/>
              </a:rPr>
              <a:t>Observed </a:t>
            </a:r>
            <a:r>
              <a:rPr lang="en-US" sz="2800" dirty="0">
                <a:latin typeface="Lato" panose="020B0604020202020204" charset="0"/>
              </a:rPr>
              <a:t>average DBH and </a:t>
            </a:r>
            <a:r>
              <a:rPr lang="en-US" sz="2800" b="0" i="0" u="none" strike="noStrike" baseline="0" dirty="0">
                <a:latin typeface="Lato" panose="020B0604020202020204" charset="0"/>
              </a:rPr>
              <a:t>stand-level tree C estimates are from the </a:t>
            </a:r>
            <a:r>
              <a:rPr lang="en-US" sz="2800" b="0" i="1" u="none" strike="noStrike" baseline="0" dirty="0">
                <a:latin typeface="Lato" panose="020B0604020202020204" charset="0"/>
              </a:rPr>
              <a:t>FIA </a:t>
            </a:r>
            <a:r>
              <a:rPr lang="en-US" sz="2800" b="0" i="0" u="none" strike="noStrike" baseline="0" dirty="0">
                <a:latin typeface="Lato" panose="020B0604020202020204" charset="0"/>
              </a:rPr>
              <a:t>database (</a:t>
            </a:r>
            <a:r>
              <a:rPr lang="en-US" sz="2800" dirty="0">
                <a:latin typeface="Lato" panose="020B0604020202020204" charset="0"/>
              </a:rPr>
              <a:t>USDA Forest Service</a:t>
            </a:r>
            <a:r>
              <a:rPr lang="en-US" sz="2800" b="0" i="0" u="none" strike="noStrike" baseline="0" dirty="0">
                <a:latin typeface="Lato" panose="020B0604020202020204" charset="0"/>
              </a:rPr>
              <a:t>). </a:t>
            </a:r>
            <a:endParaRPr lang="en-US" sz="2800" dirty="0">
              <a:latin typeface="Lato" panose="020B060402020202020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a:p>
            <a:pPr algn="just">
              <a:lnSpc>
                <a:spcPct val="120000"/>
              </a:lnSpc>
            </a:pPr>
            <a:endParaRPr lang="en-US" sz="3600" dirty="0">
              <a:latin typeface="Lato Black" panose="020F0A02020204030203" pitchFamily="34" charset="0"/>
              <a:cs typeface="Arial" panose="020B0604020202020204" pitchFamily="34" charset="0"/>
            </a:endParaRPr>
          </a:p>
        </p:txBody>
      </p:sp>
      <p:sp>
        <p:nvSpPr>
          <p:cNvPr id="7" name="TextBox 6">
            <a:extLst>
              <a:ext uri="{FF2B5EF4-FFF2-40B4-BE49-F238E27FC236}">
                <a16:creationId xmlns:a16="http://schemas.microsoft.com/office/drawing/2014/main" id="{FCAC4B58-8623-4DBE-951A-DDF821787031}"/>
              </a:ext>
            </a:extLst>
          </p:cNvPr>
          <p:cNvSpPr txBox="1"/>
          <p:nvPr/>
        </p:nvSpPr>
        <p:spPr>
          <a:xfrm>
            <a:off x="36280546" y="3677666"/>
            <a:ext cx="13239902" cy="1107996"/>
          </a:xfrm>
          <a:prstGeom prst="rect">
            <a:avLst/>
          </a:prstGeom>
          <a:noFill/>
        </p:spPr>
        <p:txBody>
          <a:bodyPr wrap="square" rtlCol="0">
            <a:spAutoFit/>
          </a:bodyPr>
          <a:lstStyle/>
          <a:p>
            <a:pPr algn="ctr"/>
            <a:r>
              <a:rPr lang="en-US" sz="6600" b="1" dirty="0">
                <a:latin typeface="Lato" panose="020F0502020204030203" pitchFamily="34" charset="0"/>
                <a:cs typeface="Arial" panose="020B0604020202020204" pitchFamily="34" charset="0"/>
              </a:rPr>
              <a:t>Tree growth was affected by…</a:t>
            </a:r>
          </a:p>
        </p:txBody>
      </p:sp>
      <p:sp>
        <p:nvSpPr>
          <p:cNvPr id="30" name="TextBox 29">
            <a:extLst>
              <a:ext uri="{FF2B5EF4-FFF2-40B4-BE49-F238E27FC236}">
                <a16:creationId xmlns:a16="http://schemas.microsoft.com/office/drawing/2014/main" id="{C8896619-6953-4449-9A3C-A61AD6AB2C79}"/>
              </a:ext>
            </a:extLst>
          </p:cNvPr>
          <p:cNvSpPr txBox="1"/>
          <p:nvPr/>
        </p:nvSpPr>
        <p:spPr>
          <a:xfrm>
            <a:off x="380198" y="2900166"/>
            <a:ext cx="12916371" cy="1600438"/>
          </a:xfrm>
          <a:prstGeom prst="rect">
            <a:avLst/>
          </a:prstGeom>
          <a:noFill/>
        </p:spPr>
        <p:txBody>
          <a:bodyPr wrap="square" rtlCol="0">
            <a:spAutoFit/>
          </a:bodyPr>
          <a:lstStyle/>
          <a:p>
            <a:pPr>
              <a:lnSpc>
                <a:spcPct val="100000"/>
              </a:lnSpc>
              <a:spcBef>
                <a:spcPts val="0"/>
              </a:spcBef>
            </a:pPr>
            <a:endParaRPr lang="en-US" sz="5000" b="1" dirty="0">
              <a:latin typeface="Lato" panose="020F0502020204030203" pitchFamily="34" charset="0"/>
              <a:cs typeface="Lato" panose="020F0502020204030203" pitchFamily="34" charset="0"/>
            </a:endParaRPr>
          </a:p>
          <a:p>
            <a:pPr>
              <a:lnSpc>
                <a:spcPct val="100000"/>
              </a:lnSpc>
              <a:spcBef>
                <a:spcPts val="0"/>
              </a:spcBef>
            </a:pPr>
            <a:r>
              <a:rPr lang="en-US" sz="4800" b="1" dirty="0">
                <a:latin typeface="Lato" panose="020F0502020204030203" pitchFamily="34" charset="0"/>
                <a:cs typeface="Lato" panose="020F0502020204030203" pitchFamily="34" charset="0"/>
              </a:rPr>
              <a:t>Alicia Formanack and </a:t>
            </a:r>
            <a:r>
              <a:rPr lang="en-US" sz="4800" b="1" dirty="0" err="1">
                <a:latin typeface="Lato" panose="020F0502020204030203" pitchFamily="34" charset="0"/>
                <a:cs typeface="Lato" panose="020F0502020204030203" pitchFamily="34" charset="0"/>
              </a:rPr>
              <a:t>Oleksandra</a:t>
            </a:r>
            <a:r>
              <a:rPr lang="en-US" sz="4800" b="1" dirty="0">
                <a:latin typeface="Lato" panose="020F0502020204030203" pitchFamily="34" charset="0"/>
                <a:cs typeface="Lato" panose="020F0502020204030203" pitchFamily="34" charset="0"/>
              </a:rPr>
              <a:t> </a:t>
            </a:r>
            <a:r>
              <a:rPr lang="en-US" sz="4800" b="1" dirty="0" err="1">
                <a:latin typeface="Lato" panose="020F0502020204030203" pitchFamily="34" charset="0"/>
                <a:cs typeface="Lato" panose="020F0502020204030203" pitchFamily="34" charset="0"/>
              </a:rPr>
              <a:t>Hararuk</a:t>
            </a:r>
            <a:endParaRPr lang="en-US" sz="4800" b="1" dirty="0">
              <a:latin typeface="Lato" panose="020F0502020204030203" pitchFamily="34" charset="0"/>
              <a:cs typeface="Lato" panose="020F0502020204030203" pitchFamily="34" charset="0"/>
            </a:endParaRPr>
          </a:p>
        </p:txBody>
      </p:sp>
      <p:sp>
        <p:nvSpPr>
          <p:cNvPr id="29" name="TextBox 28">
            <a:extLst>
              <a:ext uri="{FF2B5EF4-FFF2-40B4-BE49-F238E27FC236}">
                <a16:creationId xmlns:a16="http://schemas.microsoft.com/office/drawing/2014/main" id="{F5ECD59F-354D-4E6A-BDBE-1042A62B8C4F}"/>
              </a:ext>
            </a:extLst>
          </p:cNvPr>
          <p:cNvSpPr txBox="1"/>
          <p:nvPr/>
        </p:nvSpPr>
        <p:spPr>
          <a:xfrm>
            <a:off x="-1" y="169730"/>
            <a:ext cx="40228623" cy="3247043"/>
          </a:xfrm>
          <a:prstGeom prst="rect">
            <a:avLst/>
          </a:prstGeom>
          <a:noFill/>
          <a:ln>
            <a:noFill/>
          </a:ln>
        </p:spPr>
        <p:txBody>
          <a:bodyPr wrap="square" rtlCol="0">
            <a:spAutoFit/>
          </a:bodyPr>
          <a:lstStyle/>
          <a:p>
            <a:pPr algn="ctr">
              <a:lnSpc>
                <a:spcPct val="107000"/>
              </a:lnSpc>
              <a:spcAft>
                <a:spcPts val="800"/>
              </a:spcAft>
            </a:pPr>
            <a:r>
              <a:rPr lang="en-US" sz="10000" dirty="0">
                <a:solidFill>
                  <a:schemeClr val="bg1"/>
                </a:solidFill>
                <a:effectLst/>
                <a:latin typeface="Lato Black" panose="020B0604020202020204" charset="0"/>
                <a:ea typeface="Lato Medium" panose="020B0604020202020204" charset="0"/>
                <a:cs typeface="Lato Medium" panose="020B0604020202020204" charset="0"/>
              </a:rPr>
              <a:t>Evaluating carbon (C) uptake and storage potential across tree species and environmental gradients in Florida</a:t>
            </a:r>
            <a:endParaRPr lang="en-US" sz="10000" i="1" dirty="0">
              <a:latin typeface="Lato" panose="020F0502020204030203" pitchFamily="34" charset="0"/>
              <a:cs typeface="Lato" panose="020F0502020204030203" pitchFamily="34" charset="0"/>
            </a:endParaRPr>
          </a:p>
        </p:txBody>
      </p:sp>
      <p:sp>
        <p:nvSpPr>
          <p:cNvPr id="20" name="Rectangle 19">
            <a:extLst>
              <a:ext uri="{FF2B5EF4-FFF2-40B4-BE49-F238E27FC236}">
                <a16:creationId xmlns:a16="http://schemas.microsoft.com/office/drawing/2014/main" id="{236320F7-5495-724D-9E37-7B8286DCBFF4}"/>
              </a:ext>
            </a:extLst>
          </p:cNvPr>
          <p:cNvSpPr/>
          <p:nvPr/>
        </p:nvSpPr>
        <p:spPr>
          <a:xfrm>
            <a:off x="18905768" y="31445822"/>
            <a:ext cx="17130988"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Ins="5577840" rtlCol="0" anchor="b" anchorCtr="0">
            <a:spAutoFit/>
          </a:bodyPr>
          <a:lstStyle/>
          <a:p>
            <a:r>
              <a:rPr lang="en-US" sz="600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AliciaFormanack@knights.ucf.edu</a:t>
            </a:r>
          </a:p>
        </p:txBody>
      </p:sp>
      <p:sp>
        <p:nvSpPr>
          <p:cNvPr id="24" name="TextBox 23">
            <a:extLst>
              <a:ext uri="{FF2B5EF4-FFF2-40B4-BE49-F238E27FC236}">
                <a16:creationId xmlns:a16="http://schemas.microsoft.com/office/drawing/2014/main" id="{3723135D-3D31-4168-A4B1-3E156EE9E100}"/>
              </a:ext>
            </a:extLst>
          </p:cNvPr>
          <p:cNvSpPr txBox="1"/>
          <p:nvPr/>
        </p:nvSpPr>
        <p:spPr>
          <a:xfrm>
            <a:off x="36518188" y="21966173"/>
            <a:ext cx="12802742" cy="961801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24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ato" panose="020B0604020202020204" charset="0"/>
              </a:rPr>
              <a:t>F I G U R E 3 </a:t>
            </a:r>
            <a:r>
              <a:rPr kumimoji="0" lang="en-US" sz="2800" b="0" i="0" u="none" strike="noStrike" kern="1200" cap="none" spc="0" normalizeH="0" baseline="0" noProof="0" dirty="0">
                <a:ln>
                  <a:noFill/>
                </a:ln>
                <a:solidFill>
                  <a:prstClr val="black"/>
                </a:solidFill>
                <a:effectLst/>
                <a:uLnTx/>
                <a:uFillTx/>
                <a:latin typeface="Lato" panose="020B0604020202020204" charset="0"/>
              </a:rPr>
              <a:t>Relative effects of age, soil CN ratio, and aridity on tree growth by species. </a:t>
            </a:r>
            <a:r>
              <a:rPr lang="en-US" sz="2800" dirty="0">
                <a:solidFill>
                  <a:prstClr val="black"/>
                </a:solidFill>
                <a:latin typeface="Lato" panose="020B0604020202020204" charset="0"/>
              </a:rPr>
              <a:t>Growth is most sensitive to age, followed by aridity and soil CN ratio, respectively. Lower values on the aridity index (MAP/PET) indicate less available moisture in the ecosystem. Not pictured is the relative effect of temperature on slash pine growth (parabolic, </a:t>
            </a:r>
            <a:r>
              <a:rPr lang="en-US" sz="2800" dirty="0" err="1">
                <a:solidFill>
                  <a:prstClr val="black"/>
                </a:solidFill>
                <a:latin typeface="Lato" panose="020B0604020202020204" charset="0"/>
              </a:rPr>
              <a:t>Topt</a:t>
            </a:r>
            <a:r>
              <a:rPr lang="en-US" sz="2800" dirty="0">
                <a:solidFill>
                  <a:prstClr val="black"/>
                </a:solidFill>
                <a:latin typeface="Lato" panose="020B0604020202020204" charset="0"/>
              </a:rPr>
              <a:t>=20.25</a:t>
            </a:r>
            <a:r>
              <a:rPr lang="en-US" sz="2800" b="0" i="1" dirty="0">
                <a:solidFill>
                  <a:srgbClr val="202122"/>
                </a:solidFill>
                <a:effectLst/>
                <a:latin typeface="Arial" panose="020B0604020202020204" pitchFamily="34" charset="0"/>
              </a:rPr>
              <a:t>°</a:t>
            </a:r>
            <a:r>
              <a:rPr lang="en-US" sz="2800" dirty="0">
                <a:solidFill>
                  <a:prstClr val="black"/>
                </a:solidFill>
                <a:latin typeface="Lato" panose="020B0604020202020204" charset="0"/>
              </a:rPr>
              <a:t>C).</a:t>
            </a:r>
            <a:endParaRPr lang="en-US" sz="4400" b="1" dirty="0">
              <a:latin typeface="Lato" panose="020F0502020204030203" pitchFamily="34" charset="0"/>
              <a:cs typeface="Arial" panose="020B0604020202020204" pitchFamily="34" charset="0"/>
            </a:endParaRPr>
          </a:p>
          <a:p>
            <a:r>
              <a:rPr lang="en-US" sz="5400" b="1" dirty="0">
                <a:latin typeface="Lato" panose="020F0502020204030203" pitchFamily="34" charset="0"/>
                <a:cs typeface="Arial" panose="020B0604020202020204" pitchFamily="34" charset="0"/>
              </a:rPr>
              <a:t>Take-away points</a:t>
            </a:r>
          </a:p>
          <a:p>
            <a:pPr marL="571500" indent="-571500">
              <a:spcAft>
                <a:spcPts val="1800"/>
              </a:spcAft>
              <a:buFont typeface="Arial" panose="020B0604020202020204" pitchFamily="34" charset="0"/>
              <a:buChar char="•"/>
            </a:pPr>
            <a:r>
              <a:rPr lang="en-US" sz="3600" dirty="0">
                <a:latin typeface="Lato" panose="020F0502020204030203" pitchFamily="34" charset="0"/>
                <a:cs typeface="Arial" panose="020B0604020202020204" pitchFamily="34" charset="0"/>
              </a:rPr>
              <a:t>Stands dominated by longleaf pine had the highest potential biomass C uptake after 80 years.</a:t>
            </a:r>
          </a:p>
          <a:p>
            <a:pPr marL="571500" indent="-571500">
              <a:spcAft>
                <a:spcPts val="1800"/>
              </a:spcAft>
              <a:buFont typeface="Arial" panose="020B0604020202020204" pitchFamily="34" charset="0"/>
              <a:buChar char="•"/>
            </a:pPr>
            <a:r>
              <a:rPr lang="en-US" sz="3600" dirty="0">
                <a:latin typeface="Lato" panose="020F0502020204030203" pitchFamily="34" charset="0"/>
                <a:cs typeface="Arial" panose="020B0604020202020204" pitchFamily="34" charset="0"/>
              </a:rPr>
              <a:t>Growth was affected by site aridity, soil C:N ratio (except slash pine), and temperature (slash pine only).</a:t>
            </a:r>
          </a:p>
          <a:p>
            <a:pPr marL="571500" indent="-571500">
              <a:spcAft>
                <a:spcPts val="1800"/>
              </a:spcAft>
              <a:buFont typeface="Arial" panose="020B0604020202020204" pitchFamily="34" charset="0"/>
              <a:buChar char="•"/>
            </a:pPr>
            <a:r>
              <a:rPr lang="en-US" sz="3600" dirty="0">
                <a:latin typeface="Lato" panose="020F0502020204030203" pitchFamily="34" charset="0"/>
                <a:cs typeface="Arial" panose="020B0604020202020204" pitchFamily="34" charset="0"/>
              </a:rPr>
              <a:t>Increases in aridity could increase pine growth rate, but this effect may be offset by nitrogen limitation resulting from slower organic matter decomposition.</a:t>
            </a:r>
          </a:p>
          <a:p>
            <a:pPr marL="571500" indent="-571500">
              <a:spcAft>
                <a:spcPts val="1800"/>
              </a:spcAft>
              <a:buFont typeface="Arial" panose="020B0604020202020204" pitchFamily="34" charset="0"/>
              <a:buChar char="•"/>
            </a:pPr>
            <a:r>
              <a:rPr lang="en-US" sz="3600" dirty="0">
                <a:latin typeface="Lato" panose="020F0502020204030203" pitchFamily="34" charset="0"/>
                <a:cs typeface="Arial" panose="020B0604020202020204" pitchFamily="34" charset="0"/>
              </a:rPr>
              <a:t>C loss was driven by background mortality and may have been  underestimated. Need to include disturbance-related mortality (fires, storm surges). </a:t>
            </a:r>
          </a:p>
        </p:txBody>
      </p:sp>
      <p:pic>
        <p:nvPicPr>
          <p:cNvPr id="22" name="Picture 21">
            <a:extLst>
              <a:ext uri="{FF2B5EF4-FFF2-40B4-BE49-F238E27FC236}">
                <a16:creationId xmlns:a16="http://schemas.microsoft.com/office/drawing/2014/main" id="{AE0C3A16-B548-4A36-8615-F37DC5CE8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7401" y="604624"/>
            <a:ext cx="9681849" cy="2395300"/>
          </a:xfrm>
          <a:prstGeom prst="rect">
            <a:avLst/>
          </a:prstGeom>
        </p:spPr>
      </p:pic>
      <p:pic>
        <p:nvPicPr>
          <p:cNvPr id="23" name="Picture 22">
            <a:extLst>
              <a:ext uri="{FF2B5EF4-FFF2-40B4-BE49-F238E27FC236}">
                <a16:creationId xmlns:a16="http://schemas.microsoft.com/office/drawing/2014/main" id="{5CBA8F8E-7655-46BE-AB3F-40551285AFFE}"/>
              </a:ext>
            </a:extLst>
          </p:cNvPr>
          <p:cNvPicPr>
            <a:picLocks noChangeAspect="1"/>
          </p:cNvPicPr>
          <p:nvPr/>
        </p:nvPicPr>
        <p:blipFill>
          <a:blip r:embed="rId4"/>
          <a:stretch>
            <a:fillRect/>
          </a:stretch>
        </p:blipFill>
        <p:spPr>
          <a:xfrm>
            <a:off x="-861481" y="14165451"/>
            <a:ext cx="14633324" cy="7972801"/>
          </a:xfrm>
          <a:prstGeom prst="rect">
            <a:avLst/>
          </a:prstGeom>
        </p:spPr>
      </p:pic>
      <p:sp>
        <p:nvSpPr>
          <p:cNvPr id="26" name="TextBox 25">
            <a:extLst>
              <a:ext uri="{FF2B5EF4-FFF2-40B4-BE49-F238E27FC236}">
                <a16:creationId xmlns:a16="http://schemas.microsoft.com/office/drawing/2014/main" id="{8D2C030F-6BBA-4E93-8415-3AA082A99134}"/>
              </a:ext>
            </a:extLst>
          </p:cNvPr>
          <p:cNvSpPr txBox="1"/>
          <p:nvPr/>
        </p:nvSpPr>
        <p:spPr>
          <a:xfrm>
            <a:off x="13936818" y="27698046"/>
            <a:ext cx="22045654" cy="3170099"/>
          </a:xfrm>
          <a:prstGeom prst="rect">
            <a:avLst/>
          </a:prstGeom>
          <a:noFill/>
        </p:spPr>
        <p:txBody>
          <a:bodyPr wrap="square" rtlCol="0">
            <a:spAutoFit/>
          </a:bodyPr>
          <a:lstStyle/>
          <a:p>
            <a:pPr lvl="0" algn="just">
              <a:defRPr/>
            </a:pPr>
            <a:r>
              <a:rPr kumimoji="0" lang="en-US" sz="4000" b="1" i="0" u="none" strike="noStrike" kern="1200" cap="none" spc="0" normalizeH="0" baseline="0" noProof="0" dirty="0">
                <a:ln>
                  <a:noFill/>
                </a:ln>
                <a:solidFill>
                  <a:schemeClr val="bg1"/>
                </a:solidFill>
                <a:effectLst/>
                <a:uLnTx/>
                <a:uFillTx/>
                <a:latin typeface="Lato" panose="020B0604020202020204" charset="0"/>
              </a:rPr>
              <a:t>F I G U R E 2 </a:t>
            </a:r>
            <a:r>
              <a:rPr kumimoji="0" lang="en-US" sz="4000" i="0" u="none" strike="noStrike" kern="1200" cap="none" spc="0" normalizeH="0" baseline="0" noProof="0" dirty="0">
                <a:ln>
                  <a:noFill/>
                </a:ln>
                <a:solidFill>
                  <a:schemeClr val="bg1"/>
                </a:solidFill>
                <a:effectLst/>
                <a:uLnTx/>
                <a:uFillTx/>
                <a:latin typeface="Lato" panose="020B0604020202020204" charset="0"/>
              </a:rPr>
              <a:t>Eighty</a:t>
            </a:r>
            <a:r>
              <a:rPr lang="en-US" sz="4000" dirty="0">
                <a:solidFill>
                  <a:schemeClr val="bg1"/>
                </a:solidFill>
                <a:latin typeface="Lato" panose="020B0604020202020204" charset="0"/>
              </a:rPr>
              <a:t> years of growth was simulated for</a:t>
            </a:r>
            <a:r>
              <a:rPr kumimoji="0" lang="en-US" sz="4000" b="0" i="0" u="none" strike="noStrike" kern="1200" cap="none" spc="0" normalizeH="0" baseline="0" noProof="0" dirty="0">
                <a:ln>
                  <a:noFill/>
                </a:ln>
                <a:solidFill>
                  <a:schemeClr val="bg1"/>
                </a:solidFill>
                <a:effectLst/>
                <a:uLnTx/>
                <a:uFillTx/>
                <a:latin typeface="Lato" panose="020B0604020202020204" charset="0"/>
              </a:rPr>
              <a:t> 700tph (trees per hectare) to evaluate C storage among three species in three different regions of Florida.  Error bars reflect one standard deviation from the mean as each simulation was run 10 times to account for the stochastically implemented mortality rates. Environmental data from </a:t>
            </a:r>
            <a:r>
              <a:rPr kumimoji="0" lang="en-US" sz="4000" b="0" i="0" u="none" strike="noStrike" kern="1200" cap="none" spc="0" normalizeH="0" baseline="0" noProof="0" dirty="0" err="1">
                <a:ln>
                  <a:noFill/>
                </a:ln>
                <a:solidFill>
                  <a:schemeClr val="bg1"/>
                </a:solidFill>
                <a:effectLst/>
                <a:uLnTx/>
                <a:uFillTx/>
                <a:latin typeface="Lato" panose="020B0604020202020204" charset="0"/>
              </a:rPr>
              <a:t>WorldClim</a:t>
            </a:r>
            <a:r>
              <a:rPr lang="en-US" sz="4000" dirty="0">
                <a:solidFill>
                  <a:schemeClr val="bg1"/>
                </a:solidFill>
                <a:latin typeface="Lato" panose="020B0604020202020204" charset="0"/>
              </a:rPr>
              <a:t> (temperature), CGIAR (aridity index), and </a:t>
            </a:r>
            <a:r>
              <a:rPr lang="en-US" sz="4000" dirty="0" err="1">
                <a:solidFill>
                  <a:schemeClr val="bg1"/>
                </a:solidFill>
                <a:latin typeface="Lato" panose="020B0604020202020204" charset="0"/>
              </a:rPr>
              <a:t>SoilGrids</a:t>
            </a:r>
            <a:r>
              <a:rPr lang="en-US" sz="4000" dirty="0">
                <a:solidFill>
                  <a:schemeClr val="bg1"/>
                </a:solidFill>
                <a:latin typeface="Lato" panose="020B0604020202020204" charset="0"/>
              </a:rPr>
              <a:t> (soil CN ratio) was used to reflect different growing conditions of each region.</a:t>
            </a:r>
            <a:endParaRPr lang="en-US" dirty="0"/>
          </a:p>
        </p:txBody>
      </p:sp>
      <p:sp>
        <p:nvSpPr>
          <p:cNvPr id="68" name="TextBox 67">
            <a:extLst>
              <a:ext uri="{FF2B5EF4-FFF2-40B4-BE49-F238E27FC236}">
                <a16:creationId xmlns:a16="http://schemas.microsoft.com/office/drawing/2014/main" id="{54C135D2-1A42-4B7F-8358-549C76C7BE20}"/>
              </a:ext>
            </a:extLst>
          </p:cNvPr>
          <p:cNvSpPr txBox="1"/>
          <p:nvPr/>
        </p:nvSpPr>
        <p:spPr>
          <a:xfrm>
            <a:off x="36548405" y="31464516"/>
            <a:ext cx="12742308" cy="1508105"/>
          </a:xfrm>
          <a:prstGeom prst="rect">
            <a:avLst/>
          </a:prstGeom>
          <a:noFill/>
        </p:spPr>
        <p:txBody>
          <a:bodyPr wrap="square" rtlCol="0">
            <a:spAutoFit/>
          </a:bodyPr>
          <a:lstStyle/>
          <a:p>
            <a:r>
              <a:rPr lang="en-US" sz="3200" b="1" dirty="0">
                <a:latin typeface="Lato" panose="020F0502020204030203" pitchFamily="34" charset="0"/>
                <a:cs typeface="Arial" panose="020B0604020202020204" pitchFamily="34" charset="0"/>
              </a:rPr>
              <a:t>References</a:t>
            </a:r>
          </a:p>
          <a:p>
            <a:r>
              <a:rPr lang="fr-FR" sz="2000" b="1" dirty="0">
                <a:effectLst/>
              </a:rPr>
              <a:t>1.</a:t>
            </a:r>
            <a:r>
              <a:rPr lang="fr-FR" sz="2000" dirty="0">
                <a:effectLst/>
              </a:rPr>
              <a:t>	</a:t>
            </a:r>
            <a:r>
              <a:rPr lang="fr-FR" sz="2000" dirty="0" err="1">
                <a:effectLst/>
              </a:rPr>
              <a:t>Griscom</a:t>
            </a:r>
            <a:r>
              <a:rPr lang="fr-FR" sz="2000" dirty="0">
                <a:effectLst/>
              </a:rPr>
              <a:t>, B. W. </a:t>
            </a:r>
            <a:r>
              <a:rPr lang="fr-FR" sz="2000" i="1" dirty="0">
                <a:effectLst/>
              </a:rPr>
              <a:t>et al.</a:t>
            </a:r>
            <a:r>
              <a:rPr lang="fr-FR" sz="2000" dirty="0">
                <a:effectLst/>
              </a:rPr>
              <a:t> Natural </a:t>
            </a:r>
            <a:r>
              <a:rPr lang="fr-FR" sz="2000" dirty="0" err="1">
                <a:effectLst/>
              </a:rPr>
              <a:t>climate</a:t>
            </a:r>
            <a:r>
              <a:rPr lang="fr-FR" sz="2000" dirty="0">
                <a:effectLst/>
              </a:rPr>
              <a:t> solutions. </a:t>
            </a:r>
            <a:r>
              <a:rPr lang="fr-FR" sz="2000" i="1" dirty="0">
                <a:effectLst/>
              </a:rPr>
              <a:t>Proc. </a:t>
            </a:r>
            <a:r>
              <a:rPr lang="fr-FR" sz="2000" i="1" dirty="0" err="1">
                <a:effectLst/>
              </a:rPr>
              <a:t>Natl</a:t>
            </a:r>
            <a:r>
              <a:rPr lang="fr-FR" sz="2000" i="1" dirty="0">
                <a:effectLst/>
              </a:rPr>
              <a:t>. Acad. </a:t>
            </a:r>
            <a:r>
              <a:rPr lang="fr-FR" sz="2000" i="1" dirty="0" err="1">
                <a:effectLst/>
              </a:rPr>
              <a:t>Sci</a:t>
            </a:r>
            <a:r>
              <a:rPr lang="fr-FR" sz="2000" i="1" dirty="0">
                <a:effectLst/>
              </a:rPr>
              <a:t>. U. S. A.</a:t>
            </a:r>
            <a:r>
              <a:rPr lang="fr-FR" sz="2000" dirty="0">
                <a:effectLst/>
              </a:rPr>
              <a:t> </a:t>
            </a:r>
            <a:r>
              <a:rPr lang="fr-FR" sz="2000" b="1" dirty="0">
                <a:effectLst/>
              </a:rPr>
              <a:t>114</a:t>
            </a:r>
            <a:r>
              <a:rPr lang="fr-FR" sz="2000" dirty="0">
                <a:effectLst/>
              </a:rPr>
              <a:t>, 11645–11650 (2017). </a:t>
            </a:r>
            <a:r>
              <a:rPr lang="en-US" sz="2000" b="1" i="0" u="none" strike="noStrike" baseline="0" dirty="0">
                <a:solidFill>
                  <a:srgbClr val="000000"/>
                </a:solidFill>
                <a:latin typeface="Times New Roman" panose="02020603050405020304" pitchFamily="18" charset="0"/>
              </a:rPr>
              <a:t>2. </a:t>
            </a:r>
            <a:r>
              <a:rPr lang="en-US" sz="2000" b="0" i="0" u="none" strike="noStrike" baseline="0" dirty="0" err="1">
                <a:solidFill>
                  <a:srgbClr val="000000"/>
                </a:solidFill>
                <a:latin typeface="Times New Roman" panose="02020603050405020304" pitchFamily="18" charset="0"/>
              </a:rPr>
              <a:t>Boisvenue</a:t>
            </a:r>
            <a:r>
              <a:rPr lang="en-US" sz="2000" b="0" i="0" u="none" strike="noStrike" baseline="0" dirty="0">
                <a:solidFill>
                  <a:srgbClr val="000000"/>
                </a:solidFill>
                <a:latin typeface="Times New Roman" panose="02020603050405020304" pitchFamily="18" charset="0"/>
              </a:rPr>
              <a:t>, C. &amp; Running, S.W. (2006) </a:t>
            </a:r>
            <a:r>
              <a:rPr lang="en-US" sz="2000" b="0" i="1" u="none" strike="noStrike" baseline="0" dirty="0">
                <a:solidFill>
                  <a:srgbClr val="000000"/>
                </a:solidFill>
                <a:latin typeface="Times New Roman" panose="02020603050405020304" pitchFamily="18" charset="0"/>
              </a:rPr>
              <a:t>Global Change Biology </a:t>
            </a:r>
            <a:r>
              <a:rPr lang="en-US" sz="2000" b="0" i="0" u="none" strike="noStrike" baseline="0" dirty="0">
                <a:solidFill>
                  <a:srgbClr val="000000"/>
                </a:solidFill>
                <a:latin typeface="Times New Roman" panose="02020603050405020304" pitchFamily="18" charset="0"/>
              </a:rPr>
              <a:t>12(5): p. 862-882. </a:t>
            </a:r>
            <a:r>
              <a:rPr lang="en-US" sz="2000" b="1" i="0" u="none" strike="noStrike" baseline="0" dirty="0">
                <a:solidFill>
                  <a:srgbClr val="000000"/>
                </a:solidFill>
                <a:latin typeface="Times New Roman" panose="02020603050405020304" pitchFamily="18" charset="0"/>
              </a:rPr>
              <a:t>3. </a:t>
            </a:r>
            <a:r>
              <a:rPr lang="en-US" sz="2000" b="0" i="0" u="none" strike="noStrike" baseline="0" dirty="0">
                <a:solidFill>
                  <a:srgbClr val="000000"/>
                </a:solidFill>
                <a:latin typeface="Times New Roman" panose="02020603050405020304" pitchFamily="18" charset="0"/>
              </a:rPr>
              <a:t>Van </a:t>
            </a:r>
            <a:r>
              <a:rPr lang="en-US" sz="2000" b="0" i="0" u="none" strike="noStrike" baseline="0" dirty="0" err="1">
                <a:solidFill>
                  <a:srgbClr val="000000"/>
                </a:solidFill>
                <a:latin typeface="Times New Roman" panose="02020603050405020304" pitchFamily="18" charset="0"/>
              </a:rPr>
              <a:t>Mantgem</a:t>
            </a:r>
            <a:r>
              <a:rPr lang="en-US" sz="2000" b="0" i="0" u="none" strike="noStrike" baseline="0" dirty="0">
                <a:solidFill>
                  <a:srgbClr val="000000"/>
                </a:solidFill>
                <a:latin typeface="Times New Roman" panose="02020603050405020304" pitchFamily="18" charset="0"/>
              </a:rPr>
              <a:t>, P.J., et al. (2009) </a:t>
            </a:r>
            <a:r>
              <a:rPr lang="en-US" sz="2000" b="0" i="1" u="none" strike="noStrike" baseline="0" dirty="0">
                <a:solidFill>
                  <a:srgbClr val="000000"/>
                </a:solidFill>
                <a:latin typeface="Times New Roman" panose="02020603050405020304" pitchFamily="18" charset="0"/>
              </a:rPr>
              <a:t>Science </a:t>
            </a:r>
            <a:r>
              <a:rPr lang="en-US" sz="2000" b="0" i="0" u="none" strike="noStrike" baseline="0" dirty="0">
                <a:solidFill>
                  <a:srgbClr val="000000"/>
                </a:solidFill>
                <a:latin typeface="Times New Roman" panose="02020603050405020304" pitchFamily="18" charset="0"/>
              </a:rPr>
              <a:t>323(5913): p. 521. </a:t>
            </a:r>
            <a:endParaRPr lang="en-US" sz="2000" b="1" dirty="0">
              <a:latin typeface="Lato" panose="020F0502020204030203" pitchFamily="34" charset="0"/>
              <a:cs typeface="Arial" panose="020B0604020202020204" pitchFamily="34" charset="0"/>
            </a:endParaRPr>
          </a:p>
        </p:txBody>
      </p:sp>
      <p:pic>
        <p:nvPicPr>
          <p:cNvPr id="8" name="Picture 7">
            <a:extLst>
              <a:ext uri="{FF2B5EF4-FFF2-40B4-BE49-F238E27FC236}">
                <a16:creationId xmlns:a16="http://schemas.microsoft.com/office/drawing/2014/main" id="{0A4B43DB-2116-4DBE-BB1A-65F69304B6B4}"/>
              </a:ext>
            </a:extLst>
          </p:cNvPr>
          <p:cNvPicPr>
            <a:picLocks noChangeAspect="1"/>
          </p:cNvPicPr>
          <p:nvPr/>
        </p:nvPicPr>
        <p:blipFill>
          <a:blip r:embed="rId5"/>
          <a:stretch>
            <a:fillRect/>
          </a:stretch>
        </p:blipFill>
        <p:spPr>
          <a:xfrm>
            <a:off x="3273596" y="29158448"/>
            <a:ext cx="7183681" cy="731497"/>
          </a:xfrm>
          <a:prstGeom prst="rect">
            <a:avLst/>
          </a:prstGeom>
        </p:spPr>
      </p:pic>
      <p:pic>
        <p:nvPicPr>
          <p:cNvPr id="11" name="Picture 10">
            <a:extLst>
              <a:ext uri="{FF2B5EF4-FFF2-40B4-BE49-F238E27FC236}">
                <a16:creationId xmlns:a16="http://schemas.microsoft.com/office/drawing/2014/main" id="{61C9F207-E417-46FB-ADA3-C1743D9D213D}"/>
              </a:ext>
            </a:extLst>
          </p:cNvPr>
          <p:cNvPicPr>
            <a:picLocks noChangeAspect="1"/>
          </p:cNvPicPr>
          <p:nvPr/>
        </p:nvPicPr>
        <p:blipFill>
          <a:blip r:embed="rId6"/>
          <a:stretch>
            <a:fillRect/>
          </a:stretch>
        </p:blipFill>
        <p:spPr>
          <a:xfrm>
            <a:off x="36376150" y="16782940"/>
            <a:ext cx="7743825" cy="4800600"/>
          </a:xfrm>
          <a:prstGeom prst="rect">
            <a:avLst/>
          </a:prstGeom>
        </p:spPr>
      </p:pic>
      <p:pic>
        <p:nvPicPr>
          <p:cNvPr id="15" name="Picture 14">
            <a:extLst>
              <a:ext uri="{FF2B5EF4-FFF2-40B4-BE49-F238E27FC236}">
                <a16:creationId xmlns:a16="http://schemas.microsoft.com/office/drawing/2014/main" id="{C565796E-1E92-47CE-94EE-98EF63331591}"/>
              </a:ext>
            </a:extLst>
          </p:cNvPr>
          <p:cNvPicPr>
            <a:picLocks noChangeAspect="1"/>
          </p:cNvPicPr>
          <p:nvPr/>
        </p:nvPicPr>
        <p:blipFill>
          <a:blip r:embed="rId7"/>
          <a:stretch>
            <a:fillRect/>
          </a:stretch>
        </p:blipFill>
        <p:spPr>
          <a:xfrm>
            <a:off x="36399062" y="10790871"/>
            <a:ext cx="7772400" cy="4772025"/>
          </a:xfrm>
          <a:prstGeom prst="rect">
            <a:avLst/>
          </a:prstGeom>
        </p:spPr>
      </p:pic>
      <p:pic>
        <p:nvPicPr>
          <p:cNvPr id="18" name="Picture 17">
            <a:extLst>
              <a:ext uri="{FF2B5EF4-FFF2-40B4-BE49-F238E27FC236}">
                <a16:creationId xmlns:a16="http://schemas.microsoft.com/office/drawing/2014/main" id="{848C4A94-8A17-407D-A7FC-580C24C5274D}"/>
              </a:ext>
            </a:extLst>
          </p:cNvPr>
          <p:cNvPicPr>
            <a:picLocks noChangeAspect="1"/>
          </p:cNvPicPr>
          <p:nvPr/>
        </p:nvPicPr>
        <p:blipFill>
          <a:blip r:embed="rId8"/>
          <a:stretch>
            <a:fillRect/>
          </a:stretch>
        </p:blipFill>
        <p:spPr>
          <a:xfrm>
            <a:off x="13910434" y="13960778"/>
            <a:ext cx="21882531" cy="12484959"/>
          </a:xfrm>
          <a:prstGeom prst="rect">
            <a:avLst/>
          </a:prstGeom>
        </p:spPr>
      </p:pic>
      <p:pic>
        <p:nvPicPr>
          <p:cNvPr id="19" name="Picture 18">
            <a:extLst>
              <a:ext uri="{FF2B5EF4-FFF2-40B4-BE49-F238E27FC236}">
                <a16:creationId xmlns:a16="http://schemas.microsoft.com/office/drawing/2014/main" id="{85C7F051-A476-4BAF-97A2-E6A30A62268B}"/>
              </a:ext>
            </a:extLst>
          </p:cNvPr>
          <p:cNvPicPr>
            <a:picLocks noChangeAspect="1"/>
          </p:cNvPicPr>
          <p:nvPr/>
        </p:nvPicPr>
        <p:blipFill>
          <a:blip r:embed="rId9"/>
          <a:stretch>
            <a:fillRect/>
          </a:stretch>
        </p:blipFill>
        <p:spPr>
          <a:xfrm>
            <a:off x="18978939" y="26229659"/>
            <a:ext cx="13730875" cy="1590983"/>
          </a:xfrm>
          <a:prstGeom prst="rect">
            <a:avLst/>
          </a:prstGeom>
        </p:spPr>
      </p:pic>
      <p:sp>
        <p:nvSpPr>
          <p:cNvPr id="37" name="TextBox 36">
            <a:extLst>
              <a:ext uri="{FF2B5EF4-FFF2-40B4-BE49-F238E27FC236}">
                <a16:creationId xmlns:a16="http://schemas.microsoft.com/office/drawing/2014/main" id="{9B769F82-1635-4EDB-9AF5-65D499DFF2C8}"/>
              </a:ext>
            </a:extLst>
          </p:cNvPr>
          <p:cNvSpPr txBox="1"/>
          <p:nvPr/>
        </p:nvSpPr>
        <p:spPr>
          <a:xfrm>
            <a:off x="38793950" y="10071955"/>
            <a:ext cx="3352948" cy="1123712"/>
          </a:xfrm>
          <a:prstGeom prst="roundRect">
            <a:avLst/>
          </a:prstGeom>
          <a:solidFill>
            <a:srgbClr val="FEFAEE"/>
          </a:solidFill>
          <a:effectLst/>
        </p:spPr>
        <p:txBody>
          <a:bodyPr wrap="square" rtlCol="0">
            <a:spAutoFit/>
          </a:bodyPr>
          <a:lstStyle/>
          <a:p>
            <a:pPr algn="ctr"/>
            <a:r>
              <a:rPr lang="en-US" sz="6000" b="1" dirty="0">
                <a:latin typeface="Lato" panose="020F0502020204030203" pitchFamily="34" charset="0"/>
                <a:cs typeface="Arial" panose="020B0604020202020204" pitchFamily="34" charset="0"/>
              </a:rPr>
              <a:t>Soil CN </a:t>
            </a:r>
          </a:p>
        </p:txBody>
      </p:sp>
      <p:sp>
        <p:nvSpPr>
          <p:cNvPr id="38" name="TextBox 37">
            <a:extLst>
              <a:ext uri="{FF2B5EF4-FFF2-40B4-BE49-F238E27FC236}">
                <a16:creationId xmlns:a16="http://schemas.microsoft.com/office/drawing/2014/main" id="{1046D6CA-7331-41A5-A240-2947BE299C95}"/>
              </a:ext>
            </a:extLst>
          </p:cNvPr>
          <p:cNvSpPr txBox="1"/>
          <p:nvPr/>
        </p:nvSpPr>
        <p:spPr>
          <a:xfrm>
            <a:off x="38800150" y="15788360"/>
            <a:ext cx="3312652" cy="1123712"/>
          </a:xfrm>
          <a:prstGeom prst="roundRect">
            <a:avLst/>
          </a:prstGeom>
          <a:solidFill>
            <a:srgbClr val="FEF0E8"/>
          </a:solidFill>
          <a:effectLst/>
        </p:spPr>
        <p:txBody>
          <a:bodyPr wrap="square" rtlCol="0">
            <a:spAutoFit/>
          </a:bodyPr>
          <a:lstStyle/>
          <a:p>
            <a:pPr algn="ctr"/>
            <a:r>
              <a:rPr lang="en-US" sz="6000" b="1" dirty="0">
                <a:latin typeface="Lato" panose="020F0502020204030203" pitchFamily="34" charset="0"/>
                <a:cs typeface="Arial" panose="020B0604020202020204" pitchFamily="34" charset="0"/>
              </a:rPr>
              <a:t>Aridity</a:t>
            </a:r>
          </a:p>
        </p:txBody>
      </p:sp>
      <p:grpSp>
        <p:nvGrpSpPr>
          <p:cNvPr id="31" name="Group 30">
            <a:extLst>
              <a:ext uri="{FF2B5EF4-FFF2-40B4-BE49-F238E27FC236}">
                <a16:creationId xmlns:a16="http://schemas.microsoft.com/office/drawing/2014/main" id="{164BD22D-A31F-4727-9795-69DB65B03967}"/>
              </a:ext>
            </a:extLst>
          </p:cNvPr>
          <p:cNvGrpSpPr/>
          <p:nvPr/>
        </p:nvGrpSpPr>
        <p:grpSpPr>
          <a:xfrm>
            <a:off x="37741535" y="18717309"/>
            <a:ext cx="1722036" cy="1707429"/>
            <a:chOff x="42604896" y="11769333"/>
            <a:chExt cx="1387884" cy="1707429"/>
          </a:xfrm>
        </p:grpSpPr>
        <p:sp>
          <p:nvSpPr>
            <p:cNvPr id="21" name="Oval 20">
              <a:extLst>
                <a:ext uri="{FF2B5EF4-FFF2-40B4-BE49-F238E27FC236}">
                  <a16:creationId xmlns:a16="http://schemas.microsoft.com/office/drawing/2014/main" id="{890E4798-2F97-4C12-9C72-62F8C8748FC2}"/>
                </a:ext>
              </a:extLst>
            </p:cNvPr>
            <p:cNvSpPr/>
            <p:nvPr/>
          </p:nvSpPr>
          <p:spPr>
            <a:xfrm>
              <a:off x="42604896" y="11799505"/>
              <a:ext cx="233008" cy="249741"/>
            </a:xfrm>
            <a:prstGeom prst="ellipse">
              <a:avLst/>
            </a:prstGeom>
            <a:solidFill>
              <a:srgbClr val="778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BDC73F4-10F3-40B9-B18E-1C291311D072}"/>
                </a:ext>
              </a:extLst>
            </p:cNvPr>
            <p:cNvSpPr/>
            <p:nvPr/>
          </p:nvSpPr>
          <p:spPr>
            <a:xfrm>
              <a:off x="42604896" y="12431879"/>
              <a:ext cx="233008" cy="249741"/>
            </a:xfrm>
            <a:prstGeom prst="ellipse">
              <a:avLst/>
            </a:prstGeom>
            <a:solidFill>
              <a:srgbClr val="F58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4DB5D75-C564-441A-8D94-7177DF661EEC}"/>
                </a:ext>
              </a:extLst>
            </p:cNvPr>
            <p:cNvSpPr/>
            <p:nvPr/>
          </p:nvSpPr>
          <p:spPr>
            <a:xfrm>
              <a:off x="42604896" y="13126497"/>
              <a:ext cx="233008" cy="249741"/>
            </a:xfrm>
            <a:prstGeom prst="ellipse">
              <a:avLst/>
            </a:prstGeom>
            <a:solidFill>
              <a:srgbClr val="F5C9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A8103E7-29ED-48B7-A334-611484612396}"/>
                </a:ext>
              </a:extLst>
            </p:cNvPr>
            <p:cNvSpPr txBox="1"/>
            <p:nvPr/>
          </p:nvSpPr>
          <p:spPr>
            <a:xfrm>
              <a:off x="42950869" y="11769333"/>
              <a:ext cx="1036344" cy="707886"/>
            </a:xfrm>
            <a:prstGeom prst="rect">
              <a:avLst/>
            </a:prstGeom>
            <a:noFill/>
          </p:spPr>
          <p:txBody>
            <a:bodyPr wrap="square" rtlCol="0">
              <a:spAutoFit/>
            </a:bodyPr>
            <a:lstStyle/>
            <a:p>
              <a:r>
                <a:rPr lang="en-US" sz="2000" dirty="0">
                  <a:latin typeface="Lato" panose="020B0604020202020204" charset="0"/>
                </a:rPr>
                <a:t>Loblolly</a:t>
              </a:r>
            </a:p>
          </p:txBody>
        </p:sp>
        <p:sp>
          <p:nvSpPr>
            <p:cNvPr id="43" name="TextBox 42">
              <a:extLst>
                <a:ext uri="{FF2B5EF4-FFF2-40B4-BE49-F238E27FC236}">
                  <a16:creationId xmlns:a16="http://schemas.microsoft.com/office/drawing/2014/main" id="{81A765C7-B850-41B9-9E5C-26AC6448660B}"/>
                </a:ext>
              </a:extLst>
            </p:cNvPr>
            <p:cNvSpPr txBox="1"/>
            <p:nvPr/>
          </p:nvSpPr>
          <p:spPr>
            <a:xfrm>
              <a:off x="42930036" y="12423630"/>
              <a:ext cx="1036344" cy="707886"/>
            </a:xfrm>
            <a:prstGeom prst="rect">
              <a:avLst/>
            </a:prstGeom>
            <a:noFill/>
          </p:spPr>
          <p:txBody>
            <a:bodyPr wrap="square" rtlCol="0">
              <a:spAutoFit/>
            </a:bodyPr>
            <a:lstStyle/>
            <a:p>
              <a:r>
                <a:rPr lang="en-US" sz="2000" dirty="0">
                  <a:latin typeface="Lato" panose="020B0604020202020204" charset="0"/>
                </a:rPr>
                <a:t>Longleaf</a:t>
              </a:r>
            </a:p>
          </p:txBody>
        </p:sp>
        <p:sp>
          <p:nvSpPr>
            <p:cNvPr id="44" name="TextBox 43">
              <a:extLst>
                <a:ext uri="{FF2B5EF4-FFF2-40B4-BE49-F238E27FC236}">
                  <a16:creationId xmlns:a16="http://schemas.microsoft.com/office/drawing/2014/main" id="{74CA01BD-7374-4D8D-8346-4848A31108C9}"/>
                </a:ext>
              </a:extLst>
            </p:cNvPr>
            <p:cNvSpPr txBox="1"/>
            <p:nvPr/>
          </p:nvSpPr>
          <p:spPr>
            <a:xfrm>
              <a:off x="42956436" y="13076652"/>
              <a:ext cx="1036344" cy="400110"/>
            </a:xfrm>
            <a:prstGeom prst="rect">
              <a:avLst/>
            </a:prstGeom>
            <a:noFill/>
          </p:spPr>
          <p:txBody>
            <a:bodyPr wrap="square" rtlCol="0">
              <a:spAutoFit/>
            </a:bodyPr>
            <a:lstStyle/>
            <a:p>
              <a:r>
                <a:rPr lang="en-US" sz="2000" dirty="0">
                  <a:latin typeface="Lato" panose="020B0604020202020204" charset="0"/>
                </a:rPr>
                <a:t>Slash</a:t>
              </a:r>
            </a:p>
          </p:txBody>
        </p:sp>
      </p:grpSp>
      <p:pic>
        <p:nvPicPr>
          <p:cNvPr id="34" name="Picture 33">
            <a:extLst>
              <a:ext uri="{FF2B5EF4-FFF2-40B4-BE49-F238E27FC236}">
                <a16:creationId xmlns:a16="http://schemas.microsoft.com/office/drawing/2014/main" id="{CAEC88E0-D5EC-42FC-98DC-49E59EC95602}"/>
              </a:ext>
            </a:extLst>
          </p:cNvPr>
          <p:cNvPicPr>
            <a:picLocks noChangeAspect="1"/>
          </p:cNvPicPr>
          <p:nvPr/>
        </p:nvPicPr>
        <p:blipFill>
          <a:blip r:embed="rId10"/>
          <a:stretch>
            <a:fillRect/>
          </a:stretch>
        </p:blipFill>
        <p:spPr>
          <a:xfrm>
            <a:off x="6838057" y="24112112"/>
            <a:ext cx="6815875" cy="5029200"/>
          </a:xfrm>
          <a:prstGeom prst="rect">
            <a:avLst/>
          </a:prstGeom>
        </p:spPr>
      </p:pic>
      <p:pic>
        <p:nvPicPr>
          <p:cNvPr id="35" name="Picture 34">
            <a:extLst>
              <a:ext uri="{FF2B5EF4-FFF2-40B4-BE49-F238E27FC236}">
                <a16:creationId xmlns:a16="http://schemas.microsoft.com/office/drawing/2014/main" id="{1BF82F9F-ACD1-4BA4-8BFA-0BB199DBEB5B}"/>
              </a:ext>
            </a:extLst>
          </p:cNvPr>
          <p:cNvPicPr>
            <a:picLocks noChangeAspect="1"/>
          </p:cNvPicPr>
          <p:nvPr/>
        </p:nvPicPr>
        <p:blipFill>
          <a:blip r:embed="rId11"/>
          <a:stretch>
            <a:fillRect/>
          </a:stretch>
        </p:blipFill>
        <p:spPr>
          <a:xfrm>
            <a:off x="13841" y="24129248"/>
            <a:ext cx="6812280" cy="5000856"/>
          </a:xfrm>
          <a:prstGeom prst="rect">
            <a:avLst/>
          </a:prstGeom>
        </p:spPr>
      </p:pic>
      <p:pic>
        <p:nvPicPr>
          <p:cNvPr id="13" name="Picture 12">
            <a:extLst>
              <a:ext uri="{FF2B5EF4-FFF2-40B4-BE49-F238E27FC236}">
                <a16:creationId xmlns:a16="http://schemas.microsoft.com/office/drawing/2014/main" id="{796497E3-ED63-463F-919F-D7BEE7E34F64}"/>
              </a:ext>
            </a:extLst>
          </p:cNvPr>
          <p:cNvPicPr>
            <a:picLocks noChangeAspect="1"/>
          </p:cNvPicPr>
          <p:nvPr/>
        </p:nvPicPr>
        <p:blipFill>
          <a:blip r:embed="rId12"/>
          <a:stretch>
            <a:fillRect/>
          </a:stretch>
        </p:blipFill>
        <p:spPr>
          <a:xfrm>
            <a:off x="36567617" y="5140440"/>
            <a:ext cx="7743825" cy="4819650"/>
          </a:xfrm>
          <a:prstGeom prst="rect">
            <a:avLst/>
          </a:prstGeom>
        </p:spPr>
      </p:pic>
      <p:sp>
        <p:nvSpPr>
          <p:cNvPr id="36" name="TextBox 35">
            <a:extLst>
              <a:ext uri="{FF2B5EF4-FFF2-40B4-BE49-F238E27FC236}">
                <a16:creationId xmlns:a16="http://schemas.microsoft.com/office/drawing/2014/main" id="{CB617359-66CE-401A-9957-C53EF7D3D946}"/>
              </a:ext>
            </a:extLst>
          </p:cNvPr>
          <p:cNvSpPr txBox="1"/>
          <p:nvPr/>
        </p:nvSpPr>
        <p:spPr>
          <a:xfrm>
            <a:off x="38764366" y="4918239"/>
            <a:ext cx="3312652" cy="1123712"/>
          </a:xfrm>
          <a:prstGeom prst="roundRect">
            <a:avLst/>
          </a:prstGeom>
          <a:solidFill>
            <a:srgbClr val="7030A0">
              <a:alpha val="9000"/>
            </a:srgbClr>
          </a:solidFill>
          <a:effectLst/>
        </p:spPr>
        <p:txBody>
          <a:bodyPr wrap="square" rtlCol="0">
            <a:spAutoFit/>
          </a:bodyPr>
          <a:lstStyle/>
          <a:p>
            <a:pPr algn="ctr"/>
            <a:r>
              <a:rPr lang="en-US" sz="6000" b="1" dirty="0">
                <a:latin typeface="Lato" panose="020F0502020204030203" pitchFamily="34" charset="0"/>
                <a:cs typeface="Arial" panose="020B0604020202020204" pitchFamily="34" charset="0"/>
              </a:rPr>
              <a:t>Age</a:t>
            </a:r>
          </a:p>
        </p:txBody>
      </p:sp>
      <p:sp>
        <p:nvSpPr>
          <p:cNvPr id="39" name="TextBox 38">
            <a:extLst>
              <a:ext uri="{FF2B5EF4-FFF2-40B4-BE49-F238E27FC236}">
                <a16:creationId xmlns:a16="http://schemas.microsoft.com/office/drawing/2014/main" id="{4251EEB0-F6C9-4701-BBD2-0C0E0BB4FA35}"/>
              </a:ext>
            </a:extLst>
          </p:cNvPr>
          <p:cNvSpPr txBox="1"/>
          <p:nvPr/>
        </p:nvSpPr>
        <p:spPr>
          <a:xfrm>
            <a:off x="37255938" y="9518001"/>
            <a:ext cx="1118220" cy="738664"/>
          </a:xfrm>
          <a:prstGeom prst="rect">
            <a:avLst/>
          </a:prstGeom>
          <a:noFill/>
        </p:spPr>
        <p:txBody>
          <a:bodyPr wrap="square" rtlCol="0">
            <a:spAutoFit/>
          </a:bodyPr>
          <a:lstStyle/>
          <a:p>
            <a:r>
              <a:rPr lang="en-US" sz="2400" b="1" dirty="0">
                <a:latin typeface="Lato" panose="020B0604020202020204" charset="0"/>
                <a:ea typeface="Arial Unicode MS" panose="020B0604020202020204" pitchFamily="34" charset="-128"/>
                <a:cs typeface="Arial Unicode MS" panose="020B0604020202020204" pitchFamily="34" charset="-128"/>
              </a:rPr>
              <a:t>Young</a:t>
            </a:r>
          </a:p>
          <a:p>
            <a:endParaRPr lang="en-US" dirty="0"/>
          </a:p>
        </p:txBody>
      </p:sp>
      <p:sp>
        <p:nvSpPr>
          <p:cNvPr id="50" name="TextBox 49">
            <a:extLst>
              <a:ext uri="{FF2B5EF4-FFF2-40B4-BE49-F238E27FC236}">
                <a16:creationId xmlns:a16="http://schemas.microsoft.com/office/drawing/2014/main" id="{199E5EB1-8E3A-4407-9465-59D4B195A446}"/>
              </a:ext>
            </a:extLst>
          </p:cNvPr>
          <p:cNvSpPr txBox="1"/>
          <p:nvPr/>
        </p:nvSpPr>
        <p:spPr>
          <a:xfrm>
            <a:off x="43133037" y="9510511"/>
            <a:ext cx="1118220" cy="738664"/>
          </a:xfrm>
          <a:prstGeom prst="rect">
            <a:avLst/>
          </a:prstGeom>
          <a:noFill/>
        </p:spPr>
        <p:txBody>
          <a:bodyPr wrap="square" rtlCol="0">
            <a:spAutoFit/>
          </a:bodyPr>
          <a:lstStyle/>
          <a:p>
            <a:r>
              <a:rPr lang="en-US" sz="2400" b="1" dirty="0">
                <a:latin typeface="Lato" panose="020B0604020202020204" charset="0"/>
              </a:rPr>
              <a:t>Old</a:t>
            </a:r>
          </a:p>
          <a:p>
            <a:endParaRPr lang="en-US" dirty="0"/>
          </a:p>
        </p:txBody>
      </p:sp>
      <p:sp>
        <p:nvSpPr>
          <p:cNvPr id="51" name="TextBox 50">
            <a:extLst>
              <a:ext uri="{FF2B5EF4-FFF2-40B4-BE49-F238E27FC236}">
                <a16:creationId xmlns:a16="http://schemas.microsoft.com/office/drawing/2014/main" id="{EE5F938D-6BE5-4691-8ECE-5F819849B436}"/>
              </a:ext>
            </a:extLst>
          </p:cNvPr>
          <p:cNvSpPr txBox="1"/>
          <p:nvPr/>
        </p:nvSpPr>
        <p:spPr>
          <a:xfrm>
            <a:off x="37275346" y="15148348"/>
            <a:ext cx="1118220" cy="738664"/>
          </a:xfrm>
          <a:prstGeom prst="rect">
            <a:avLst/>
          </a:prstGeom>
          <a:noFill/>
        </p:spPr>
        <p:txBody>
          <a:bodyPr wrap="square" rtlCol="0">
            <a:spAutoFit/>
          </a:bodyPr>
          <a:lstStyle/>
          <a:p>
            <a:r>
              <a:rPr lang="en-US" sz="2400" b="1" dirty="0">
                <a:latin typeface="Lato" panose="020B0604020202020204" charset="0"/>
                <a:ea typeface="Arial Unicode MS" panose="020B0604020202020204" pitchFamily="34" charset="-128"/>
                <a:cs typeface="Arial Unicode MS" panose="020B0604020202020204" pitchFamily="34" charset="-128"/>
              </a:rPr>
              <a:t>High N</a:t>
            </a:r>
          </a:p>
          <a:p>
            <a:endParaRPr lang="en-US" dirty="0"/>
          </a:p>
        </p:txBody>
      </p:sp>
      <p:sp>
        <p:nvSpPr>
          <p:cNvPr id="52" name="TextBox 51">
            <a:extLst>
              <a:ext uri="{FF2B5EF4-FFF2-40B4-BE49-F238E27FC236}">
                <a16:creationId xmlns:a16="http://schemas.microsoft.com/office/drawing/2014/main" id="{8EC23A18-FEDB-400D-A2C8-FCCA2ECAD72F}"/>
              </a:ext>
            </a:extLst>
          </p:cNvPr>
          <p:cNvSpPr txBox="1"/>
          <p:nvPr/>
        </p:nvSpPr>
        <p:spPr>
          <a:xfrm>
            <a:off x="43057077" y="15126303"/>
            <a:ext cx="1118220" cy="738664"/>
          </a:xfrm>
          <a:prstGeom prst="rect">
            <a:avLst/>
          </a:prstGeom>
          <a:noFill/>
        </p:spPr>
        <p:txBody>
          <a:bodyPr wrap="square" rtlCol="0">
            <a:spAutoFit/>
          </a:bodyPr>
          <a:lstStyle/>
          <a:p>
            <a:r>
              <a:rPr lang="en-US" sz="2400" b="1" dirty="0">
                <a:latin typeface="Lato" panose="020B0604020202020204" charset="0"/>
                <a:ea typeface="Arial Unicode MS" panose="020B0604020202020204" pitchFamily="34" charset="-128"/>
                <a:cs typeface="Arial Unicode MS" panose="020B0604020202020204" pitchFamily="34" charset="-128"/>
              </a:rPr>
              <a:t>Low N</a:t>
            </a:r>
          </a:p>
          <a:p>
            <a:endParaRPr lang="en-US" dirty="0"/>
          </a:p>
        </p:txBody>
      </p:sp>
      <p:sp>
        <p:nvSpPr>
          <p:cNvPr id="53" name="TextBox 52">
            <a:extLst>
              <a:ext uri="{FF2B5EF4-FFF2-40B4-BE49-F238E27FC236}">
                <a16:creationId xmlns:a16="http://schemas.microsoft.com/office/drawing/2014/main" id="{7092BFE5-F4ED-4E0A-86FE-32A5D7681B51}"/>
              </a:ext>
            </a:extLst>
          </p:cNvPr>
          <p:cNvSpPr txBox="1"/>
          <p:nvPr/>
        </p:nvSpPr>
        <p:spPr>
          <a:xfrm>
            <a:off x="37255938" y="21230987"/>
            <a:ext cx="1118220" cy="738664"/>
          </a:xfrm>
          <a:prstGeom prst="rect">
            <a:avLst/>
          </a:prstGeom>
          <a:noFill/>
        </p:spPr>
        <p:txBody>
          <a:bodyPr wrap="square" rtlCol="0">
            <a:spAutoFit/>
          </a:bodyPr>
          <a:lstStyle/>
          <a:p>
            <a:r>
              <a:rPr lang="en-US" sz="2400" b="1" dirty="0">
                <a:latin typeface="Lato" panose="020B0604020202020204" charset="0"/>
                <a:ea typeface="Arial Unicode MS" panose="020B0604020202020204" pitchFamily="34" charset="-128"/>
                <a:cs typeface="Arial Unicode MS" panose="020B0604020202020204" pitchFamily="34" charset="-128"/>
              </a:rPr>
              <a:t>Dry</a:t>
            </a:r>
          </a:p>
          <a:p>
            <a:endParaRPr lang="en-US" dirty="0"/>
          </a:p>
        </p:txBody>
      </p:sp>
      <p:sp>
        <p:nvSpPr>
          <p:cNvPr id="54" name="TextBox 53">
            <a:extLst>
              <a:ext uri="{FF2B5EF4-FFF2-40B4-BE49-F238E27FC236}">
                <a16:creationId xmlns:a16="http://schemas.microsoft.com/office/drawing/2014/main" id="{F85CAD70-21EE-431B-8520-999268374DE8}"/>
              </a:ext>
            </a:extLst>
          </p:cNvPr>
          <p:cNvSpPr txBox="1"/>
          <p:nvPr/>
        </p:nvSpPr>
        <p:spPr>
          <a:xfrm>
            <a:off x="43057077" y="21181706"/>
            <a:ext cx="1118220" cy="738664"/>
          </a:xfrm>
          <a:prstGeom prst="rect">
            <a:avLst/>
          </a:prstGeom>
          <a:noFill/>
        </p:spPr>
        <p:txBody>
          <a:bodyPr wrap="square" rtlCol="0">
            <a:spAutoFit/>
          </a:bodyPr>
          <a:lstStyle/>
          <a:p>
            <a:r>
              <a:rPr lang="en-US" sz="2400" b="1" dirty="0">
                <a:latin typeface="Lato" panose="020B0604020202020204" charset="0"/>
                <a:ea typeface="Arial Unicode MS" panose="020B0604020202020204" pitchFamily="34" charset="-128"/>
                <a:cs typeface="Arial Unicode MS" panose="020B0604020202020204" pitchFamily="34" charset="-128"/>
              </a:rPr>
              <a:t>Wet</a:t>
            </a:r>
          </a:p>
          <a:p>
            <a:endParaRPr lang="en-US" dirty="0"/>
          </a:p>
        </p:txBody>
      </p:sp>
      <p:grpSp>
        <p:nvGrpSpPr>
          <p:cNvPr id="6" name="Group 5">
            <a:extLst>
              <a:ext uri="{FF2B5EF4-FFF2-40B4-BE49-F238E27FC236}">
                <a16:creationId xmlns:a16="http://schemas.microsoft.com/office/drawing/2014/main" id="{06A8730E-566E-4075-AB99-780FF7772A5F}"/>
              </a:ext>
            </a:extLst>
          </p:cNvPr>
          <p:cNvGrpSpPr/>
          <p:nvPr/>
        </p:nvGrpSpPr>
        <p:grpSpPr>
          <a:xfrm>
            <a:off x="44119976" y="5207590"/>
            <a:ext cx="5052275" cy="3406137"/>
            <a:chOff x="44083857" y="5634262"/>
            <a:chExt cx="5360169" cy="3406137"/>
          </a:xfrm>
        </p:grpSpPr>
        <p:sp>
          <p:nvSpPr>
            <p:cNvPr id="4" name="Rectangle: Rounded Corners 3">
              <a:extLst>
                <a:ext uri="{FF2B5EF4-FFF2-40B4-BE49-F238E27FC236}">
                  <a16:creationId xmlns:a16="http://schemas.microsoft.com/office/drawing/2014/main" id="{DF688762-256A-4A4A-B805-063B72396204}"/>
                </a:ext>
              </a:extLst>
            </p:cNvPr>
            <p:cNvSpPr/>
            <p:nvPr/>
          </p:nvSpPr>
          <p:spPr>
            <a:xfrm>
              <a:off x="44083857" y="5634262"/>
              <a:ext cx="5360169" cy="3406137"/>
            </a:xfrm>
            <a:prstGeom prst="roundRect">
              <a:avLst>
                <a:gd name="adj" fmla="val 6599"/>
              </a:avLst>
            </a:prstGeom>
            <a:solidFill>
              <a:srgbClr val="7030A0">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B7B76B03-A1CF-4E2E-AB0A-90D2C41C3DD3}"/>
                </a:ext>
              </a:extLst>
            </p:cNvPr>
            <p:cNvSpPr txBox="1"/>
            <p:nvPr/>
          </p:nvSpPr>
          <p:spPr>
            <a:xfrm>
              <a:off x="44189953" y="5806779"/>
              <a:ext cx="5034424" cy="2693045"/>
            </a:xfrm>
            <a:prstGeom prst="rect">
              <a:avLst/>
            </a:prstGeom>
            <a:noFill/>
          </p:spPr>
          <p:txBody>
            <a:bodyPr wrap="square" rtlCol="0">
              <a:spAutoFit/>
            </a:bodyPr>
            <a:lstStyle/>
            <a:p>
              <a:pPr marL="411163" indent="-411163">
                <a:spcAft>
                  <a:spcPts val="3000"/>
                </a:spcAft>
                <a:buFont typeface="Arial" panose="020B0604020202020204" pitchFamily="34" charset="0"/>
                <a:buChar char="•"/>
              </a:pPr>
              <a:r>
                <a:rPr lang="en-US" sz="3600" dirty="0">
                  <a:latin typeface="Lato" panose="020B0604020202020204" charset="0"/>
                  <a:cs typeface="Arial" panose="020B0604020202020204" pitchFamily="34" charset="0"/>
                </a:rPr>
                <a:t>Diameter increments decrease with age</a:t>
              </a:r>
            </a:p>
            <a:p>
              <a:pPr marL="411163" indent="-411163">
                <a:spcAft>
                  <a:spcPts val="3000"/>
                </a:spcAft>
                <a:buFont typeface="Arial" panose="020B0604020202020204" pitchFamily="34" charset="0"/>
                <a:buChar char="•"/>
              </a:pPr>
              <a:r>
                <a:rPr lang="en-US" sz="3600" i="1" dirty="0">
                  <a:latin typeface="Lato" panose="020B0604020202020204" charset="0"/>
                  <a:cs typeface="Arial" panose="020B0604020202020204" pitchFamily="34" charset="0"/>
                </a:rPr>
                <a:t>P. </a:t>
              </a:r>
              <a:r>
                <a:rPr lang="en-US" sz="3600" i="1" dirty="0" err="1">
                  <a:latin typeface="Lato" panose="020B0604020202020204" charset="0"/>
                  <a:cs typeface="Arial" panose="020B0604020202020204" pitchFamily="34" charset="0"/>
                </a:rPr>
                <a:t>taeda</a:t>
              </a:r>
              <a:r>
                <a:rPr lang="en-US" sz="3600" i="1" dirty="0">
                  <a:latin typeface="Lato" panose="020B0604020202020204" charset="0"/>
                  <a:cs typeface="Arial" panose="020B0604020202020204" pitchFamily="34" charset="0"/>
                </a:rPr>
                <a:t> </a:t>
              </a:r>
              <a:r>
                <a:rPr lang="en-US" sz="3600" dirty="0">
                  <a:latin typeface="Lato" panose="020B0604020202020204" charset="0"/>
                  <a:cs typeface="Arial" panose="020B0604020202020204" pitchFamily="34" charset="0"/>
                </a:rPr>
                <a:t>grows the fastest</a:t>
              </a:r>
            </a:p>
          </p:txBody>
        </p:sp>
      </p:grpSp>
      <p:grpSp>
        <p:nvGrpSpPr>
          <p:cNvPr id="10" name="Group 9">
            <a:extLst>
              <a:ext uri="{FF2B5EF4-FFF2-40B4-BE49-F238E27FC236}">
                <a16:creationId xmlns:a16="http://schemas.microsoft.com/office/drawing/2014/main" id="{BFE1E402-399F-45E9-BA98-7D25B9E08C10}"/>
              </a:ext>
            </a:extLst>
          </p:cNvPr>
          <p:cNvGrpSpPr/>
          <p:nvPr/>
        </p:nvGrpSpPr>
        <p:grpSpPr>
          <a:xfrm>
            <a:off x="44170929" y="9568449"/>
            <a:ext cx="5089566" cy="5854407"/>
            <a:chOff x="43893506" y="10146483"/>
            <a:chExt cx="5454745" cy="5854407"/>
          </a:xfrm>
        </p:grpSpPr>
        <p:sp>
          <p:nvSpPr>
            <p:cNvPr id="45" name="Rectangle: Rounded Corners 44">
              <a:extLst>
                <a:ext uri="{FF2B5EF4-FFF2-40B4-BE49-F238E27FC236}">
                  <a16:creationId xmlns:a16="http://schemas.microsoft.com/office/drawing/2014/main" id="{4648C6A6-BC72-458E-8C7D-47F7F3A1A85B}"/>
                </a:ext>
              </a:extLst>
            </p:cNvPr>
            <p:cNvSpPr/>
            <p:nvPr/>
          </p:nvSpPr>
          <p:spPr>
            <a:xfrm>
              <a:off x="43893506" y="10146483"/>
              <a:ext cx="5360169" cy="5774240"/>
            </a:xfrm>
            <a:prstGeom prst="roundRect">
              <a:avLst>
                <a:gd name="adj" fmla="val 6599"/>
              </a:avLst>
            </a:prstGeom>
            <a:solidFill>
              <a:srgbClr val="F5C944">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90DE47D4-EED3-4358-A000-1A727F6FFD14}"/>
                </a:ext>
              </a:extLst>
            </p:cNvPr>
            <p:cNvSpPr txBox="1"/>
            <p:nvPr/>
          </p:nvSpPr>
          <p:spPr>
            <a:xfrm>
              <a:off x="43988082" y="10153135"/>
              <a:ext cx="5360169" cy="5847755"/>
            </a:xfrm>
            <a:prstGeom prst="rect">
              <a:avLst/>
            </a:prstGeom>
            <a:noFill/>
          </p:spPr>
          <p:txBody>
            <a:bodyPr wrap="square" rtlCol="0">
              <a:spAutoFit/>
            </a:bodyPr>
            <a:lstStyle/>
            <a:p>
              <a:pPr marL="398463" indent="-398463">
                <a:spcAft>
                  <a:spcPts val="3000"/>
                </a:spcAft>
                <a:buFont typeface="Arial" panose="020B0604020202020204" pitchFamily="34" charset="0"/>
                <a:buChar char="•"/>
              </a:pPr>
              <a:r>
                <a:rPr lang="en-US" sz="3600" dirty="0">
                  <a:latin typeface="Lato" panose="020B0604020202020204" charset="0"/>
                  <a:cs typeface="Arial" panose="020B0604020202020204" pitchFamily="34" charset="0"/>
                </a:rPr>
                <a:t>Growth is limited by soil N (except for </a:t>
              </a:r>
              <a:r>
                <a:rPr lang="en-US" sz="3600" i="1" dirty="0">
                  <a:latin typeface="Lato" panose="020B0604020202020204" charset="0"/>
                  <a:cs typeface="Arial" panose="020B0604020202020204" pitchFamily="34" charset="0"/>
                </a:rPr>
                <a:t>P. </a:t>
              </a:r>
              <a:r>
                <a:rPr lang="en-US" sz="3600" i="1" dirty="0" err="1">
                  <a:latin typeface="Lato" panose="020B0604020202020204" charset="0"/>
                  <a:cs typeface="Arial" panose="020B0604020202020204" pitchFamily="34" charset="0"/>
                </a:rPr>
                <a:t>elliottii</a:t>
              </a:r>
              <a:r>
                <a:rPr lang="en-US" sz="3600" i="1" dirty="0">
                  <a:latin typeface="Lato" panose="020B0604020202020204" charset="0"/>
                  <a:cs typeface="Arial" panose="020B0604020202020204" pitchFamily="34" charset="0"/>
                </a:rPr>
                <a:t>)</a:t>
              </a:r>
            </a:p>
            <a:p>
              <a:pPr marL="398463" indent="-398463">
                <a:spcAft>
                  <a:spcPts val="3000"/>
                </a:spcAft>
                <a:buFont typeface="Arial" panose="020B0604020202020204" pitchFamily="34" charset="0"/>
                <a:buChar char="•"/>
              </a:pPr>
              <a:r>
                <a:rPr lang="en-US" sz="3600" dirty="0">
                  <a:latin typeface="Lato" panose="020B0604020202020204" charset="0"/>
                  <a:cs typeface="Arial" panose="020B0604020202020204" pitchFamily="34" charset="0"/>
                </a:rPr>
                <a:t>N limitation is offset by wet conditions (not shown)</a:t>
              </a:r>
            </a:p>
            <a:p>
              <a:pPr marL="398463" indent="-398463">
                <a:spcAft>
                  <a:spcPts val="3000"/>
                </a:spcAft>
                <a:buFont typeface="Arial" panose="020B0604020202020204" pitchFamily="34" charset="0"/>
                <a:buChar char="•"/>
              </a:pPr>
              <a:r>
                <a:rPr lang="en-US" sz="3600" i="1" dirty="0">
                  <a:latin typeface="Lato" panose="020B0604020202020204" charset="0"/>
                  <a:cs typeface="Arial" panose="020B0604020202020204" pitchFamily="34" charset="0"/>
                </a:rPr>
                <a:t>P. </a:t>
              </a:r>
              <a:r>
                <a:rPr lang="en-US" sz="3600" i="1" dirty="0" err="1">
                  <a:latin typeface="Lato" panose="020B0604020202020204" charset="0"/>
                  <a:cs typeface="Arial" panose="020B0604020202020204" pitchFamily="34" charset="0"/>
                </a:rPr>
                <a:t>palustris</a:t>
              </a:r>
              <a:r>
                <a:rPr lang="en-US" sz="3600" i="1" dirty="0">
                  <a:latin typeface="Lato" panose="020B0604020202020204" charset="0"/>
                  <a:cs typeface="Arial" panose="020B0604020202020204" pitchFamily="34" charset="0"/>
                </a:rPr>
                <a:t> </a:t>
              </a:r>
              <a:r>
                <a:rPr lang="en-US" sz="3600" dirty="0">
                  <a:latin typeface="Lato" panose="020B0604020202020204" charset="0"/>
                  <a:cs typeface="Arial" panose="020B0604020202020204" pitchFamily="34" charset="0"/>
                </a:rPr>
                <a:t>is more sensitive to soil N than</a:t>
              </a:r>
              <a:r>
                <a:rPr lang="en-US" sz="3600" i="1" dirty="0">
                  <a:latin typeface="Lato" panose="020B0604020202020204" charset="0"/>
                  <a:cs typeface="Arial" panose="020B0604020202020204" pitchFamily="34" charset="0"/>
                </a:rPr>
                <a:t> P. </a:t>
              </a:r>
              <a:r>
                <a:rPr lang="en-US" sz="3600" i="1" dirty="0" err="1">
                  <a:latin typeface="Lato" panose="020B0604020202020204" charset="0"/>
                  <a:cs typeface="Arial" panose="020B0604020202020204" pitchFamily="34" charset="0"/>
                </a:rPr>
                <a:t>taeda</a:t>
              </a:r>
              <a:endParaRPr lang="en-US" sz="3600" dirty="0">
                <a:latin typeface="Lato" panose="020B0604020202020204" charset="0"/>
                <a:cs typeface="Arial" panose="020B0604020202020204" pitchFamily="34" charset="0"/>
              </a:endParaRPr>
            </a:p>
          </p:txBody>
        </p:sp>
      </p:grpSp>
      <p:grpSp>
        <p:nvGrpSpPr>
          <p:cNvPr id="12" name="Group 11">
            <a:extLst>
              <a:ext uri="{FF2B5EF4-FFF2-40B4-BE49-F238E27FC236}">
                <a16:creationId xmlns:a16="http://schemas.microsoft.com/office/drawing/2014/main" id="{06A3B4FA-E66B-427C-986F-600D1BF706D9}"/>
              </a:ext>
            </a:extLst>
          </p:cNvPr>
          <p:cNvGrpSpPr/>
          <p:nvPr/>
        </p:nvGrpSpPr>
        <p:grpSpPr>
          <a:xfrm>
            <a:off x="44219923" y="16604971"/>
            <a:ext cx="5019014" cy="5533281"/>
            <a:chOff x="43900326" y="17081224"/>
            <a:chExt cx="5503586" cy="5533281"/>
          </a:xfrm>
        </p:grpSpPr>
        <p:sp>
          <p:nvSpPr>
            <p:cNvPr id="46" name="Rectangle: Rounded Corners 45">
              <a:extLst>
                <a:ext uri="{FF2B5EF4-FFF2-40B4-BE49-F238E27FC236}">
                  <a16:creationId xmlns:a16="http://schemas.microsoft.com/office/drawing/2014/main" id="{6CC26420-2EBB-469E-87D0-3D16831A6A12}"/>
                </a:ext>
              </a:extLst>
            </p:cNvPr>
            <p:cNvSpPr/>
            <p:nvPr/>
          </p:nvSpPr>
          <p:spPr>
            <a:xfrm>
              <a:off x="43900326" y="17081224"/>
              <a:ext cx="5360169" cy="4575649"/>
            </a:xfrm>
            <a:prstGeom prst="roundRect">
              <a:avLst>
                <a:gd name="adj" fmla="val 6599"/>
              </a:avLst>
            </a:prstGeom>
            <a:solidFill>
              <a:srgbClr val="F25C05">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CDA86804-9006-4472-A050-C67BEDBC6F8D}"/>
                </a:ext>
              </a:extLst>
            </p:cNvPr>
            <p:cNvSpPr txBox="1"/>
            <p:nvPr/>
          </p:nvSpPr>
          <p:spPr>
            <a:xfrm>
              <a:off x="43961332" y="17259193"/>
              <a:ext cx="5442580" cy="5355312"/>
            </a:xfrm>
            <a:prstGeom prst="rect">
              <a:avLst/>
            </a:prstGeom>
            <a:noFill/>
          </p:spPr>
          <p:txBody>
            <a:bodyPr wrap="square" rtlCol="0">
              <a:spAutoFit/>
            </a:bodyPr>
            <a:lstStyle/>
            <a:p>
              <a:pPr marL="280988" indent="-280988">
                <a:spcAft>
                  <a:spcPts val="3000"/>
                </a:spcAft>
                <a:buFont typeface="Arial" panose="020B0604020202020204" pitchFamily="34" charset="0"/>
                <a:buChar char="•"/>
              </a:pPr>
              <a:r>
                <a:rPr lang="en-US" sz="3600" dirty="0">
                  <a:latin typeface="Lato" panose="020B0604020202020204" charset="0"/>
                  <a:cs typeface="Arial" panose="020B0604020202020204" pitchFamily="34" charset="0"/>
                </a:rPr>
                <a:t>Pines in Florida grow better in drier conditions</a:t>
              </a:r>
            </a:p>
            <a:p>
              <a:pPr marL="280988" indent="-280988">
                <a:spcAft>
                  <a:spcPts val="3000"/>
                </a:spcAft>
                <a:buFont typeface="Arial" panose="020B0604020202020204" pitchFamily="34" charset="0"/>
                <a:buChar char="•"/>
              </a:pPr>
              <a:r>
                <a:rPr lang="en-US" sz="3600" i="1" dirty="0">
                  <a:latin typeface="Lato" panose="020B0604020202020204" charset="0"/>
                  <a:cs typeface="Arial" panose="020B0604020202020204" pitchFamily="34" charset="0"/>
                </a:rPr>
                <a:t>P. </a:t>
              </a:r>
              <a:r>
                <a:rPr lang="en-US" sz="3600" i="1" dirty="0" err="1">
                  <a:latin typeface="Lato" panose="020B0604020202020204" charset="0"/>
                  <a:cs typeface="Arial" panose="020B0604020202020204" pitchFamily="34" charset="0"/>
                </a:rPr>
                <a:t>palustris</a:t>
              </a:r>
              <a:r>
                <a:rPr lang="en-US" sz="3600" i="1" dirty="0">
                  <a:latin typeface="Lato" panose="020B0604020202020204" charset="0"/>
                  <a:cs typeface="Arial" panose="020B0604020202020204" pitchFamily="34" charset="0"/>
                </a:rPr>
                <a:t> </a:t>
              </a:r>
              <a:r>
                <a:rPr lang="en-US" sz="3600" dirty="0">
                  <a:latin typeface="Lato" panose="020B0604020202020204" charset="0"/>
                  <a:cs typeface="Arial" panose="020B0604020202020204" pitchFamily="34" charset="0"/>
                </a:rPr>
                <a:t>is more sensitive to increasing moisture than</a:t>
              </a:r>
              <a:r>
                <a:rPr lang="en-US" sz="3600" i="1" dirty="0">
                  <a:latin typeface="Lato" panose="020B0604020202020204" charset="0"/>
                  <a:cs typeface="Arial" panose="020B0604020202020204" pitchFamily="34" charset="0"/>
                </a:rPr>
                <a:t> P. </a:t>
              </a:r>
              <a:r>
                <a:rPr lang="en-US" sz="3600" i="1" dirty="0" err="1">
                  <a:latin typeface="Lato" panose="020B0604020202020204" charset="0"/>
                  <a:cs typeface="Arial" panose="020B0604020202020204" pitchFamily="34" charset="0"/>
                </a:rPr>
                <a:t>taeda</a:t>
              </a:r>
              <a:r>
                <a:rPr lang="en-US" sz="3600" i="1" dirty="0">
                  <a:latin typeface="Lato" panose="020B0604020202020204" charset="0"/>
                  <a:cs typeface="Arial" panose="020B0604020202020204" pitchFamily="34" charset="0"/>
                </a:rPr>
                <a:t> </a:t>
              </a:r>
              <a:r>
                <a:rPr lang="en-US" sz="3600" dirty="0">
                  <a:latin typeface="Lato" panose="020B0604020202020204" charset="0"/>
                  <a:cs typeface="Arial" panose="020B0604020202020204" pitchFamily="34" charset="0"/>
                </a:rPr>
                <a:t>and</a:t>
              </a:r>
              <a:r>
                <a:rPr lang="en-US" sz="3600" i="1" dirty="0">
                  <a:latin typeface="Lato" panose="020B0604020202020204" charset="0"/>
                  <a:cs typeface="Arial" panose="020B0604020202020204" pitchFamily="34" charset="0"/>
                </a:rPr>
                <a:t> P. </a:t>
              </a:r>
              <a:r>
                <a:rPr lang="en-US" sz="3600" i="1" dirty="0" err="1">
                  <a:latin typeface="Lato" panose="020B0604020202020204" charset="0"/>
                  <a:cs typeface="Arial" panose="020B0604020202020204" pitchFamily="34" charset="0"/>
                </a:rPr>
                <a:t>elliottii</a:t>
              </a:r>
              <a:endParaRPr lang="en-US" sz="3600" dirty="0">
                <a:latin typeface="Lato" panose="020B0604020202020204" charset="0"/>
                <a:cs typeface="Arial" panose="020B0604020202020204" pitchFamily="34" charset="0"/>
              </a:endParaRPr>
            </a:p>
            <a:p>
              <a:pPr marL="280988" indent="-280988">
                <a:buFont typeface="Arial" panose="020B0604020202020204" pitchFamily="34" charset="0"/>
                <a:buChar char="•"/>
              </a:pPr>
              <a:endParaRPr lang="en-US" sz="3600" dirty="0">
                <a:latin typeface="Lato" panose="020B0604020202020204" charset="0"/>
                <a:cs typeface="Arial" panose="020B0604020202020204" pitchFamily="34" charset="0"/>
              </a:endParaRPr>
            </a:p>
            <a:p>
              <a:pPr marL="857250" indent="-231775">
                <a:buFont typeface="Arial" panose="020B0604020202020204" pitchFamily="34" charset="0"/>
                <a:buChar char="•"/>
              </a:pPr>
              <a:endParaRPr lang="en-US" sz="4000" dirty="0">
                <a:latin typeface="Lato" panose="020B0604020202020204" charset="0"/>
                <a:cs typeface="Arial" panose="020B0604020202020204" pitchFamily="34" charset="0"/>
              </a:endParaRPr>
            </a:p>
          </p:txBody>
        </p:sp>
      </p:grpSp>
    </p:spTree>
    <p:extLst>
      <p:ext uri="{BB962C8B-B14F-4D97-AF65-F5344CB8AC3E}">
        <p14:creationId xmlns:p14="http://schemas.microsoft.com/office/powerpoint/2010/main" val="16212624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25850</TotalTime>
  <Words>966</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Times New Roman</vt:lpstr>
      <vt:lpstr>Arial</vt:lpstr>
      <vt:lpstr>Lato</vt:lpstr>
      <vt:lpstr>Calibri Light</vt:lpstr>
      <vt:lpstr>Calibri</vt:lpstr>
      <vt:lpstr>Lato Medium</vt:lpstr>
      <vt:lpstr>Lato Black</vt:lpstr>
      <vt:lpstr>Office Theme</vt:lpstr>
      <vt:lpstr>After 80 years of growth, stands dominated by longleaf pine sequestered 3 to 5 times the amount of C compared to stands dominated by loblolly pine and over 2 times the amount of C as stands dominated by slash pine.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Alicia Formanack</cp:lastModifiedBy>
  <cp:revision>376</cp:revision>
  <dcterms:created xsi:type="dcterms:W3CDTF">2018-09-16T19:13:41Z</dcterms:created>
  <dcterms:modified xsi:type="dcterms:W3CDTF">2020-09-20T03:42:57Z</dcterms:modified>
</cp:coreProperties>
</file>